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77"/>
  </p:notesMasterIdLst>
  <p:handoutMasterIdLst>
    <p:handoutMasterId r:id="rId78"/>
  </p:handoutMasterIdLst>
  <p:sldIdLst>
    <p:sldId id="330" r:id="rId3"/>
    <p:sldId id="333" r:id="rId4"/>
    <p:sldId id="765" r:id="rId5"/>
    <p:sldId id="689" r:id="rId6"/>
    <p:sldId id="690" r:id="rId7"/>
    <p:sldId id="691" r:id="rId8"/>
    <p:sldId id="693" r:id="rId9"/>
    <p:sldId id="694" r:id="rId10"/>
    <p:sldId id="695" r:id="rId11"/>
    <p:sldId id="696" r:id="rId12"/>
    <p:sldId id="697" r:id="rId13"/>
    <p:sldId id="698" r:id="rId14"/>
    <p:sldId id="699" r:id="rId15"/>
    <p:sldId id="700" r:id="rId16"/>
    <p:sldId id="701" r:id="rId17"/>
    <p:sldId id="764" r:id="rId18"/>
    <p:sldId id="702" r:id="rId19"/>
    <p:sldId id="703" r:id="rId20"/>
    <p:sldId id="704" r:id="rId21"/>
    <p:sldId id="768" r:id="rId22"/>
    <p:sldId id="706" r:id="rId23"/>
    <p:sldId id="707" r:id="rId24"/>
    <p:sldId id="708" r:id="rId25"/>
    <p:sldId id="709" r:id="rId26"/>
    <p:sldId id="710" r:id="rId27"/>
    <p:sldId id="711" r:id="rId28"/>
    <p:sldId id="712" r:id="rId29"/>
    <p:sldId id="713" r:id="rId30"/>
    <p:sldId id="714" r:id="rId31"/>
    <p:sldId id="715" r:id="rId32"/>
    <p:sldId id="716" r:id="rId33"/>
    <p:sldId id="717" r:id="rId34"/>
    <p:sldId id="718" r:id="rId35"/>
    <p:sldId id="719" r:id="rId36"/>
    <p:sldId id="720" r:id="rId37"/>
    <p:sldId id="721" r:id="rId38"/>
    <p:sldId id="722" r:id="rId39"/>
    <p:sldId id="723" r:id="rId40"/>
    <p:sldId id="724" r:id="rId41"/>
    <p:sldId id="725" r:id="rId42"/>
    <p:sldId id="726" r:id="rId43"/>
    <p:sldId id="727" r:id="rId44"/>
    <p:sldId id="728" r:id="rId45"/>
    <p:sldId id="729" r:id="rId46"/>
    <p:sldId id="730" r:id="rId47"/>
    <p:sldId id="731" r:id="rId48"/>
    <p:sldId id="732" r:id="rId49"/>
    <p:sldId id="734" r:id="rId50"/>
    <p:sldId id="735" r:id="rId51"/>
    <p:sldId id="736" r:id="rId52"/>
    <p:sldId id="766" r:id="rId53"/>
    <p:sldId id="767" r:id="rId54"/>
    <p:sldId id="739" r:id="rId55"/>
    <p:sldId id="740" r:id="rId56"/>
    <p:sldId id="741" r:id="rId57"/>
    <p:sldId id="742" r:id="rId58"/>
    <p:sldId id="743" r:id="rId59"/>
    <p:sldId id="744" r:id="rId60"/>
    <p:sldId id="745" r:id="rId61"/>
    <p:sldId id="746" r:id="rId62"/>
    <p:sldId id="769" r:id="rId63"/>
    <p:sldId id="748" r:id="rId64"/>
    <p:sldId id="749" r:id="rId65"/>
    <p:sldId id="750" r:id="rId66"/>
    <p:sldId id="751" r:id="rId67"/>
    <p:sldId id="752" r:id="rId68"/>
    <p:sldId id="753" r:id="rId69"/>
    <p:sldId id="754" r:id="rId70"/>
    <p:sldId id="755" r:id="rId71"/>
    <p:sldId id="763" r:id="rId72"/>
    <p:sldId id="762" r:id="rId73"/>
    <p:sldId id="759" r:id="rId74"/>
    <p:sldId id="760" r:id="rId75"/>
    <p:sldId id="687" r:id="rId76"/>
  </p:sldIdLst>
  <p:sldSz cx="12192000" cy="6858000"/>
  <p:notesSz cx="6858000" cy="9144000"/>
  <p:embeddedFontLst>
    <p:embeddedFont>
      <p:font typeface="Verdana" panose="020B060403050404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userDrawn="1">
          <p15:clr>
            <a:srgbClr val="A4A3A4"/>
          </p15:clr>
        </p15:guide>
        <p15:guide id="2" orient="horz" pos="2137" userDrawn="1">
          <p15:clr>
            <a:srgbClr val="A4A3A4"/>
          </p15:clr>
        </p15:guide>
        <p15:guide id="3" pos="325" userDrawn="1">
          <p15:clr>
            <a:srgbClr val="A4A3A4"/>
          </p15:clr>
        </p15:guide>
        <p15:guide id="4" orient="horz" pos="686" userDrawn="1">
          <p15:clr>
            <a:srgbClr val="A4A3A4"/>
          </p15:clr>
        </p15:guide>
        <p15:guide id="5" pos="7355" userDrawn="1">
          <p15:clr>
            <a:srgbClr val="A4A3A4"/>
          </p15:clr>
        </p15:guide>
        <p15:guide id="6" orient="horz" pos="4020" userDrawn="1">
          <p15:clr>
            <a:srgbClr val="A4A3A4"/>
          </p15:clr>
        </p15:guide>
        <p15:guide id="7" orient="horz" pos="4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CC0000"/>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30" autoAdjust="0"/>
    <p:restoredTop sz="81170" autoAdjust="0"/>
  </p:normalViewPr>
  <p:slideViewPr>
    <p:cSldViewPr snapToGrid="0" snapToObjects="1">
      <p:cViewPr varScale="1">
        <p:scale>
          <a:sx n="90" d="100"/>
          <a:sy n="90" d="100"/>
        </p:scale>
        <p:origin x="558" y="114"/>
      </p:cViewPr>
      <p:guideLst>
        <p:guide pos="3840"/>
        <p:guide orient="horz" pos="2137"/>
        <p:guide pos="325"/>
        <p:guide orient="horz" pos="686"/>
        <p:guide pos="7355"/>
        <p:guide orient="horz" pos="4020"/>
        <p:guide orient="horz" pos="459"/>
      </p:guideLst>
    </p:cSldViewPr>
  </p:slideViewPr>
  <p:outlineViewPr>
    <p:cViewPr>
      <p:scale>
        <a:sx n="33" d="100"/>
        <a:sy n="33" d="100"/>
      </p:scale>
      <p:origin x="0" y="-45174"/>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1.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2.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illustration is labeled as a in parenthesis. It shows three nodes: node 0, node 1, and node 255. A sign of ellipsis is in between node 1 and node 255. Each node has a directory shown by a square with parallel lines, a C P U indicated by a square with a grey rectangle inside it, and a memory shown by a grey square. The directory, C P U, and memory are connected by a local bus. All nodes are connected to an interconnection network. A red arrow pointing toward nodes is labeled as 256 nodes connected via a network. A red arrow pointing toward memory is labeled as 16 M B memory start parenthesis 4 G B total end parenthesis start parenthesis double quotation toy double quotation machine end parenthesis. Another red arrow pointing toward C P U is labeled as cache. A red arrow pointing toward the directory is labeled as directory indicating location of each 64 B cache line.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242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7922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are 256 nodes connected to an interconnection network block starting from node 0 to node 255. The node block contains 3 vertical sub-blocks which are labeled C P U, Memory, and Directory. The C P U block contains a cache block inside it. All three blocks are connected to an M </a:t>
            </a:r>
            <a:r>
              <a:rPr lang="en-US" noProof="0" dirty="0" err="1"/>
              <a:t>M</a:t>
            </a:r>
            <a:r>
              <a:rPr lang="en-US" noProof="0" dirty="0"/>
              <a:t> U block using a local bus. The M </a:t>
            </a:r>
            <a:r>
              <a:rPr lang="en-US" noProof="0" dirty="0" err="1"/>
              <a:t>M</a:t>
            </a:r>
            <a:r>
              <a:rPr lang="en-US" noProof="0" dirty="0"/>
              <a:t> U block of all the 256 nodes is connected to the interconnection network. Part (b): A set of three blocks arranged horizontally labeled Node, Block, and Offset from left to right. The bits values of each block are 8, 18, and 6 respectively. Part (c): A table is shown with 7 rows and 2 columns. The address of rows is ranging from 0 to 2 raised to the 18 power minus 1. No value is assigned for row 2 and it's also a merged row by denoting approximate sign at both sides of the row. A zero value is assigned to column 1 of row 3, row 4, row 6, and row 7. Row 5, column 1 has a value of 1, and column 2 has a value of 82.</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60180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Image from: electronics.stackexchange.com (search for Creative Commons images)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block diagram consists of following </a:t>
            </a:r>
            <a:r>
              <a:rPr lang="en-US" dirty="0" err="1"/>
              <a:t>labelings</a:t>
            </a:r>
            <a:r>
              <a:rPr lang="en-US" dirty="0"/>
              <a:t> from left to right as follows. Processor graphics, core, core, core, core, system agent and memory controller including display, D M I, and </a:t>
            </a:r>
            <a:r>
              <a:rPr lang="en-US" dirty="0" err="1"/>
              <a:t>misc</a:t>
            </a:r>
            <a:r>
              <a:rPr lang="en-US" dirty="0"/>
              <a:t> I slash O, shared L 3 cache, and memory controller I slash O.</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2159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illustration shows C P U 1, C P U 2, C P U 3, C P U 4, memory, and I slash O with a square from left to right. C P U 1, C P U 2, C P U 3, and C P U 4 are labeled as has private O S. Memory is divided into 5 sections: 1 data, 2 data, 3 data, 4 data, and O S code. C P U 1, C P U 2, C P U 3, C P U 4, memory, and I slash O are connected together. An arrow points toward the connection and is labeled as bus.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7245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illustration shows C P U 1, C P U 2, C P U 3, C P U 4, memory, and I slash O with a square from left to right. C P U 1, C P U 2, C P U 3, and C P U 4 are labeled as has private O S. Memory is divided into 5 sections: 1 data, 2 data, 3 data, 4 data, and O S code. C P U 1, C P U 2, C P U 3, C P U 4, memory, and I slash O are connected together. An arrow points toward the connection and is labeled as bus.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3581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are four vertical C P U blocks from C P U 1 to C P U 4 and are labeled Runs Users and a shared operating system. A vertical memory block is highlighted with two horizontal partitions. The first partition is empty. The second partition is labeled Operating System and a small horizontal rectangular block on the right side is labeled Locks. There is a vertical Input or Output block. All vertical blocks labeled C P U, Memory, and Input or output are connected to a common bus.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28403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are three vertical blocks from left to right labeled C P U 1, Memory, and C P U 2. All are connected via a common bus. The memory block is highlighted and has a horizontal rectangular block labeled Word 1000 is initially 0. There are four steps shown in this diagram. The first step with a forward arrow from C P U 1 points to a rectangular block in Memory labeled 1. C P U 1 reads a 0. The second step with a backward arrow from C P U 2 points to a rectangular block in Memory labeled 2. C P U 2 reads a 0. The third step with a forward arrow from C P U 1 points to a rectangular block in Memory labeled 3. C P U 1 writes a 1. The fourth step with a backward arrow from C P U 2 points to a rectangular block in Memory labeled 4. C P U 2 writes a 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2907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A shared memory block has four C P U connected labeled from C P U 1 to C P U 4 with it in all four directions clockwise. There are four rectangular blocks placed in the shared memory in a clockwise direction and with forwarding arrows so that the first and last are not connected. The first rectangular block inside the shared memory is labeled C P U 1 and holds the real lock. A forward arrow from the first block to the second block is labeled When C P U 1 is finished with the real lock, it releases it and also releases the private lock C P U 2 is spinning on. The second rectangular block inside the shared memory is labeled C P U 2 spins on this (private) lock. The third rectangular block inside the shared memory is labeled C P U 3 spins on this (private) lock. The fourth rectangular block inside the shared memory is labeled C P U 4 spins on this (private) 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896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The image consists of three parts. Part (a): There are 16 C P U placed in the form of squares in four rows and four columns and labeled 0 to 15. There is a vertical Priority block with eight partitions starting from the bottom to the top from 0 to 7. The 0 and the last partition have three threads in the form of circles connected via straight lines and labeled L, M, and N. The first partition is empty. The second partition has two threads J and K. The third partition has three threads G, H, and I. The fourth partition is empty. The fifth partition has a single thread F. The sixth partition has two threads D and E. The seventh partition has three threads A, B, and C. Part (b): There are 16 C P U placed in the form of squares in four rows and four columns that start from 0 to 15. In row 2, column 1, instead of number 4 C P U, A is marked and labeled C P U 4 is idle. There is a vertical Priority block with eight partitions starting from the bottom to the top from 0 to 7. The 0 and the last partition have three threads in the form of circles connected via straight lines and labeled L, M, and IN. The first partition is empty. The second partition has two threads J and K. The third partition has three threads G, H, and I. The fourth partition is empty. The fifth partition has a single thread F. The sixth partition has two threads D and E. The seventh partition has two threads B, and C. Part (c): There are 16 C P U placed in the form of squares in four rows and four columns that start from 0 to 15. In row 4, column 1, instead of number 12 C P U, B is marked and labeled C P U 12 is idle. There is a vertical Priority block with eight partitions starting from the bottom to the top from 0 to 7. The 0 and the last partition have three threads in the form of circles connected via straight lines and labeled L, M, and IN. The first partition is empty. The second partition has two threads J and K. The third partition has three threads G, H, and I. The fourth partition is empty. The fifth partition has a single thread F. The sixth partition has two threads D and E. The seventh partition has one thread C.</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2267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4583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There are 32 C P U that start from 0 to 21 and are arranged in four rows and eight columns. There are further partitions of sizes 4, 6, 8, and 12 C P U with the two C P U unassigned. The size 4 partition is a vertical dashed line partition that includes C P U numbers in the eighth column are 7, 15, 23, and 31. The size 6 partition is a horizontal dashed line partition that includes C P U numbers in the last two rows and the first four columns are 16, 17, 18, 19, 24, 25, 26, and 27 in which 19 and 27 numbers C P U are unassigned and highlighted. The size 8 partition is a horizontal dashed line partition that includes C P U numbers in the first two rows and the first four columns are 0, 1, 2, 3, 8, 9, 10, and 11. The size 12 partition is a vertical dashed line partition in the four rows and the three columns fifth, sixth, and seventh that includes C P U numbers are 4, 5, 6, 12, 13, 14, 20, 21, 22, 28, 29, and 30.</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76116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Long Description:</a:t>
            </a:r>
          </a:p>
          <a:p>
            <a:r>
              <a:rPr lang="en-US" dirty="0"/>
              <a:t>There are two horizontal rows and six columns with six rectangular blocks each and both rows are connected via dashed lines. The first row is labeled C P U 0 and the second row is labeled C P U 1. The dashed lines depict the Time slots between the columns that start from 0 to 600 in an increment of 100 units. Row 1 (C P U 0) has elements A subscript 0, B subscript 0, A subscript 0, B subscript 0, A subscript 0, B subscript 0. Row 2 (C P U 1) has elements B subscript 1, A subscript 1, B subscript 1, A subscript 1, B subscript 1, A subscript 1. Every alternate column in two rows is highlighted. There is a forward arrow labeled Request 1 from row 1, column 1 A subscript 0 to row 2, column 1 B subscript 1. There is an upward arrow labeled Reply 1 from row 1, column 2 A subscript 1 to row 2, column 2 B subscript 0. Again, there is a forward arrow labeled Request 2 from row 3, column 3 A subscript 0 to row 3, column 3 B subscript 1. There is an upward arrow labeled Reply 2 from row 4, column 4 A subscript 1 to row 4, column 4 B subscript 0. Row 1, column 3, is labeled Thread A subscript 0 is running.</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892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is a table with 8 rows and 6 columns. The row's numbers start from 0 to 5 and the column's numbers start from 0 to 7 respectively. The rows are labeled C P U and the columns are labeled Time slot. Row 0: Column 0: A subscript 0. Column 1: A subscript 1. Column 2: A subscript 2. Column 3: A subscript 3. Column 4: A subscript 4. Column 5: A subscript 5. Row 1: Column 0: B subscript 0. Column 1: B subscript 1. Column 2: B subscript 2. Column 3: C subscript 0. Column 4: C subscript 1. Column 5: C subscript 2. Row 2: Column 0: D subscript 0. Column 1: D subscript 1. Column 2: D subscript 2. Column 3: D subscript 3. Column 4: D subscript 4. Column 5: E subscript 0. Row 3: Column 0: E subscript 1. Column 1: E subscript 2. Column 2: E subscript 3. Column 3: E subscript 4. Column 4: E subscript 5. Column 5: E subscript 6. Row 4 Column 0: A subscript 0. Column 1: A subscript 1. Column 2: A subscript 2. Column 3: A subscript 3. Column 4: A subscript 4. Column 5: A subscript 5. Row 5: Column 0: B subscript 0. Column 1: B subscript 1. Column 2: B subscript 2. Column 3: C subscript 0. Column 4: C subscript 1. Column 5: C subscript 2. Row 6: Column 0: D subscript 0. Column 1: D subscript 1. Column 2: D subscript 2. Column 3: D subscript 3. Column 4: D subscript 4. Column 5: E subscript 0. Row 7: Column 0: E subscript 1. Column 1: E subscript 2. Column 2: E subscript 3. Column 3: E subscript 4. Column 4: E subscript 5. Column 5: E subscript 6.</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43208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Part (a): A zero-dimensional star configuration shows the main node connected with seven outer nodes. Part (b): A zero-dimensional design that is at the other end of the spectrum, a full interconnect is shown. Here every node has a direct connection to every other node. Part (c): A Tree design is shown here. The top node is split into two other nodes of level two. The nodes on level two again split into two, and form the level three. The nodes in level three again split into two and form level four. Part (d): A one-dimensional topology design ring is shown, an elliptical shape with eight equidistant points. Part (e): The grid is a two-dimensional design, in which nodes are arranged in four columns and four rows. Here every node is connected. Part (f): The cylindrical image of a grid is shown. In this, every node is connected in a circular form, forming a loop structure. Part (g): The cube is a three-dimensional topology design, where each of its edges is shown using nodes. Image H: A four-dimensional cube constructed from two three-dimensional cubes with the corresponding nodes connected. We could make a five-dimensional cube by cloning the structure and connecting the corresponding nodes to form a block of four cubes. To go to six dimensions, we could replicate the block of four cubes, interconnect the corresponding nodes, etc.</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1551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29657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Part (a): There is a C P U 1 block on the top left. There are four-port switches labeled A, B, C, and D placed in two rows and two columns. All switches are connected via two dotted lines like A is connected to B, B to C, C to D, and D to A. In switch A, the entire packet is injected into the first switch by the source node’s network interface board and it is shown by highlighted one port. Part (b): There are four-port switches labeled A, B, C, and D placed in two rows and two columns respectively. All switches are connected via two dotted lines like A is connected to B, B to C, C to D, and D to A. The bits come in one at a time, and when the whole packet has arrived at an input buffer, it is copied to the line leading to the next switch along the path, as shown in switch C by highlighting the port. Part (c): There is a C P U 2 block on the bottom right. When the packet arrives at the switch attached to the destination node, as shown by highlighting one port in switch D, then the packet is copied to that node’s network interface board and eventually to its RAM.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05176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There are four nodes labeled node 1, node 2, node 3, and node 4 that are placed from top to bottom and left to right. A switch is placed in the center and connected with all nodes via lines. Node 1 is a squared block that contains C P U, on the left, and on the right, Main R A M is a vertical squared block placed with two partitions labeled User on the top and the O S on the bottom. The User partition has a small horizontal rectangular block with a downward arrow labeled 1 that points to the O S partition. There is an upward arrow labeled 2 from O S that points to the outer block that is connected to node 1. The outer block has a small vertical rectangular block labeled Interface board R A M on the left and a dotted circle labeled Optional onboard C P U on the right. Like node 1 structure, the other three nodes have the same structure. There is a forward arrow from the rectangular block placed in the outer block passing through the switch and pointing to the second rectangular block of the outer block of node 2. From the rectangular block point, a downward arrow labeled 4 points to the O S of node 2. From O S, an upward arrow labeled 5 points to the User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61282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0546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On the left, the sender running a process is shown as a wavy line, there is a downward arrow labeled Trap to the kernel, sender blocked from a running process. On the right, an upward arrow labeled return from the kernel, sender released. This upward arrow points to another process sent by the sender and is shown as a wavy line. In between, from left to right between processes, on the top, a bidirectional arrow labeled Sender blocked. Similarly, at the bottom, a bidirectional arrow labeled the message being sent. Part (b): On the left, the sender running a process is shown as a wavy line, there is a downward arrow labeled Trap, sender blocked from a running process. On the right, an upward arrow labeled return, sender released is shown as a wavy line. This upward arrow points to another process sent by the sender. In between, from left to right between processes, on the top, a bidirectional arrow labeled Sender blocked. Similarly, at the bottom, a bidirectional arrow labeled the message copied to a kernel buffer. Also, when the second process is running, at the bottom, a bidirectional arrow labeled the message being sent.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40682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On the left, a vertical rectangular block labeled Client C P U with two partitions of different sizes. The first partition of large size has a circle with a vertical partition. The left of the circle is labeled Client and the right of the circle is shaded and labeled Client stub. There is a downward arrow labeled 1 from Client that points to Client stub. There is a downward arrow labeled 2 from the client stub that points to the second partition of Client C P U and is labeled Operating system. On the right, is a vertical rectangular block labeled Server C P U with two partitions of different sizes. The first partition of large size has a server with a vertical partition. The left of the circle is shaded and labeled Server stub and the right of the circle is labeled Server. There is an upward arrow labeled 3 from the Client's operating system that points to the server's operating system. There is another upward arrow labeled 4 from the server's operating system that points to the server stub. There is a forward arrow labeled 5 from the server stub that points to the server. Both, the client and server C P U are connected to the common network.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30065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A Shared memory placed at the center is connected to 12 C P U blocks. The C P U blocks are depicted by a square labeled C. Part (b): In this part, the 12 C P U- local memory pairs are connected to a high-speed interconnect placed at the center. Part (c): This part connects 6 complete computer systems over a wide area network, such as the Internet, to form a distributed system. Each of these has its memory. The internet is shown inside an oval at the center and the computer systems are represented by two boxes labeled C plus 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40481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On the left, a vertical rectangular block labeled Client C P U with two partitions of different sizes. The first partition of large size has a circle with a vertical partition. The left of the circle is labeled Client and the right of the circle is shaded and labeled Client stub. There is a downward arrow labeled 1 from Client that points to Client stub. There is a downward arrow labeled 2 from the client stub that points to the second partition of Client C P U and is labeled Operating system. On the right, is a vertical rectangular block labeled Server C P U with two partitions of different sizes. The first partition of large size has a server with a vertical partition. The left of the circle is shaded and labeled Server stub and the right of the circle is labeled Server. There is an upward arrow labeled 3 from the Client's operating system that points to the server's operating system. There is another upward arrow labeled 4 from the server's operating system that points to the server stub. There is a forward arrow labeled 5 from the server stub that points to the server. Both, the client and server C P U are connected to the common network.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26354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is a vertical block labeled Machine 1 with four partitions Application, Run-time system, Operating system, and Hardware from top to bottom. Similarly, on the right, Machine 2 is placed. A true multiprocessor with physical shared memory implemented by the hardware and shown by highlighting the two horizontal lines between machine 1 and machine 2 at the top of the hardware partition of both machines. Part (b): The structure of machines 1 and 2 are the same as in part (a). The shared memory is implemented by the operating system. Part (c): The structure of machines 1 and 2 are the same as in part (a). The shared memory is implemented by the Run-time system.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01450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illustration is labeled as a in parenthesis. The text at the top reads globally shared virtual memory consisting of 16 pages. A rectangle below the text is divided into 16 equal sections and labeled from 0 to 15 from left to right. It shows C P U 0, C P U 1, C P U 2, and C P U 3 with a square from left to right. C P U 0 has 4 small squares labeled 0, 2, 5, and 9. C P U 1 has 5 small squares labeled 1, 3, 6, 8, and 10. C P U 2 has 5 small squares labeled 4, 7, 11, 12, and 14. C P U 3 has 2 small squares labeled 13 and 15. All the C P U are connected parallelly with a network. An arrow points from 0 to C P U 0, 1 to C P U 1, 2 to C P U 0, 3 to C P U 1, 4 to C P U 2, 5 to C P U 0, 6 to C P U 1, 7 to C P U 2, 8 to C P U 1, 9 to C P U 0, 10 to C P U 1, 11 to C P U 2, 12 to C P U 2, 13 to C P U 3, 14 to C P U 2, and 15 to C P U 3. Another arrow points toward C P U 3 and is labeled as memory.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06049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illustration is labeled as b in parenthesis. It shows C P U 0, C P U 1, C P U 2, and C P U 3 with a square from left to right. C P U 0 has 5 small squares labeled 0, 2, 5, 9, and 10. C P U 1 has 4 small squares labeled as 1, 3, 6, and 8. C P U 2 has 5 small squares labeled 4, 7, 11, 12, and 14. C P U 3 has 2 small squares labeled 13 and 15. All the C P U are connected parallelly.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08007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illustration is labeled as c in parenthesis. It shows C P U 0, C P U 1, C P U 2, and C P U 3 with a square from left to right. C P U 0 has 5 small squares labeled 0, 2, 5, 9, and 10, and the square with 10 as labeling has a red circle around it. C P U 1 has 5 small squares labeled as 1, 3, 6, 8, and 10 and the square with 10 as labeling has a red circle around it. C P U 2 has 5 small squares labeled 4, 7, 11, 12, and 14. C P U 3 has 2 small squares labeled 13 and 15. All the C P U are connected parallelly.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67214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are C P U 1 and C P U 2 placed from left to right and are connected by a common network. Both the C P U have a small vertical block with two partitions in which A is placed at the top and B is placed at the bottom. C P U 2 has a dashed outline of a vertical block. The vertical block of C P U 1 is labeled Shared page and at the bottom of the block, an instruction is labeled Code using variable A. The vertical block of C P U 2 is labeled A and B are unrelated, shared variables that just happen to be on the same page and at the bottom of the block, an instruction is labeled Code using variable B. There is a backward arrow from C P U 2 A partition that points to C P U 1 A partition. There is a forward arrow from C P U 1 B partition that points to C P U 2 B partition.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24128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6740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are three nodes labeled Node 1, Node 2, and Node 3. Node 1 contains three processes labeled A, E, and G. Node 2 contains B, F, and H. Node 3 contains C, D, and I. It shows a system of nine processes, A through I, with each arc labeled with the mean communication load between those two processes. A to B load is 3, B to C load is 2, C to D load is 3, A to E load is 2, B to E load is 2, B to F load is 1, C to F load is 8, A to G load is 6, E to G load is 3, G to H load is 4, E to H load is 4, F to H load is 1, H to I load is 2, F to I load is 5, C to I load is 5, D to I load is 4. The total network traffic is the sum of the arcs intersected by the cuts (the dashed lines), or 30 units. The dashed lines are in between node 1, node 2, and node 3. Part (b): Nodes are connected with loads similar way in part (a). The only difference is a different partitioning that has only 28 units of network traffic. Node 1 contains three processes labeled A, E, and G. Node 2 contains B, C, F, and H. Node 3 contains D, and I. The dashed lines are in between node 1, node 2, and node 3.</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23156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is a squared block with 9 circles. There are five upward arrows from the square labeled Help with an exclamation, I'm overloaded, I'm full, Here, have a process, Take some work. Part (b): There is a squared box that has upward arrows labeled I'm bored, Yawn, I have nothing to do, I'm free tonight, Need help question mark.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1804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are four vertical blocks connected to a common network. The first block has four partitions from top to bottom and is labeled Application, Middleware, Windows, and Intel x 86. The second block has four partitions from top to bottom and is labeled Application, Middleware, Linux, and Intel x 86. The third block has four partitions from top to bottom and is labeled Application, Middleware, Solaris, and S P A R C. The fourth block has four partitions from top to bottom and is labeled Application, Middleware, Mac O S, and Macintosh. There is a common horizontal highlighted layer between all four blocks in between Applications and Middleware and the layer is labeled Common base for applications.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53489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Two C P U vertical blocks and one Shared memory vertical block labeled M are connected using a bus. Part (b): Two C P U blocks and one Shared memory block labeled M are connected using a bus. A cache horizontal highlighted block is shown inside the C P U block. Part (c): Two C P U blocks and one Shared memory block labeled M are connected using a bus. A cache block is shown inside the C P U block. Two private memory vertical blocks are connected above the C P U blocks.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1257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Part (a): There are five squared blocks labeled computer connected via straight line to common line labeled ethernet. The straight line from computer to ethernet is labeled Vampire Tap. Part (b): There are six computers connected to a switch in the center. The switch is connected to a common ethernet and the ethernet line has four squared blocks connected to it at the bottom.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7480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At the top, one of the backbones, is normally operated by a backbone operator. It consists of several routers connected by high-bandwidth fiber optics, with connections to backbones operated by other (competing) telephone companies. Usually, no hosts connect directly to the backbone, other than maintenance and test machines run by the telephone company. At the medium layer, various routers from the backbone operator are connected to the regional network via medium bandwidth fiber, and some routers are connected with the routers at I S P. From routers at I S P, various A D S L lines to home P C are connected. At the lower layer, various routers from the regional network are connected to Local routers via fiber or copper wires. The local routers are connected to the Ethernet and all hosts at lower levels are connected to Ethernet.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9792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host is on an Ethernet connection to the Internet. The user process generates the message and makes a system call to send it on a previously established T C P connection. The kernel protocol stack adds a T C P header and then an I P header to the front of the message. Then it goes to the Ethernet driver, which adds an Ethernet header directing the packet to the router on the Ethernet. This router then injects the packet into the Internet as shown.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44878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There is a main document at the top. At the second level, there are three documents connected to the first level document. At the third level, there are several documents connected to each document at the second level.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3763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is a client at the left in a vertical block with a small block with vertical lines inside it. There is a server on the right a square block with two small blocks with vertical lines inside it. The first block in a server is labeled Old file and the second block in a server is labeled New file. From an old file, a backward arrow labeled 1. The client fetches file points to block labeled 2. Accesses are done on the client on the client-side. From the client's block, the forward arrow is labeled 3. when the client is done, the file is returned to the server. Part (b): There is a vertical block labeled client on the left and the other vertical block labeled server. There is a horizontal block with the vertical lines labeled File stays on the server in the server block. There is a forward arrow labeled Request from client to server and a backward arrow labeled Reply from server to client.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0281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Part (a): There is a File server 1 in which the top (root) node A is connected to parent nodes B and C from left to right. There are two leaf nodes from node B. There is a File server 2 in which the top (root) node D is connected to parent nodes E and F from left to right. There are two leaf nodes from node E. There are three leaf nodes from node F. Part (b): There is a Client 1 in which the top (root) node is connected to parent nodes A and D from left to right. There are two child nodes from node A labeled B and C from left to right. There are two leaf nodes from node B. There are two child nodes from node D labeled E and F from left to right. There are two leaf nodes from node B. There are two leaf nodes from node E. There are three leaf nodes from node F. There is a Client 2 in which the top (root) node is connected to parent nodes A and D from left to right. There are two child nodes from node A labeled B and C from left to right. There are two child nodes from node D labeled E and F from left to right. There are two leaf nodes from node B. There are two leaf nodes from node E. There are three leaf nodes from node F. Part (c): There is a Client 1 in which the top (root) node is connected to parent nodes A and D from left to right. There are two child nodes from node A labeled B and C from left to right. There are two leaf nodes from node B. There are two child nodes from node D labeled E and F from left to right. There are two leaf nodes from node E. There are three leaf nodes from node F. There is a client 2 in which the top (root) is connected to parent node A on the left. Node A has two child nodes B and C from left to right. From node C, there is a child node D. From node D, two child nodes E and F from left to right. There are two leaf nodes from node B. There are two leaf nodes from node E. There are three leaf nodes from node F.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70751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Part (a): There is a squared block labeled Single Processor and two circles labeled A and B from top to bottom. There is a horizontal block labeled the original file with two partitions labeled a and b. There is a horizontal block with three partitions labeled a, b, and c. From circle A, there is a downward arrow labeled 1. Write "c" points to a horizontal block with three partitions. From three partitions, there is a downward arrow is labeled 2. Read gets "a b c". Part (b): There is a squared block labeled Client 1 and a circle labeled A. There is a horizontal block labeled the original file with two partitions labeled a and b. There is a horizontal block with three partitions labeled a, b, and c. From circle A, there is a downward arrow labeled 1. Write "c" points to a horizontal block with three partitions. There is a second squared block labeled File server and there is a horizontal block labeled the original file with two partitions labeled a and b. There is an upward arrow labeled 1. Read "a b" points to the first partition a and b of Client 1. There is a third squared block labeled Client 2 and there is a horizontal block labeled the original file with two partitions labeled a and b and a circle labeled B. From the partition of the second block File server, a downward arrow labeled 3. Read gets "ab" points to the partition of third block Client 2.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63752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noProof="0" dirty="0">
                <a:solidFill>
                  <a:srgbClr val="000000"/>
                </a:solidFill>
                <a:effectLst/>
                <a:latin typeface="Arial" panose="020B0604020202020204" pitchFamily="34" charset="0"/>
                <a:cs typeface="Arial" panose="020B0604020202020204" pitchFamily="34" charset="0"/>
              </a:rPr>
              <a:t>left parenthesis double prime a b c double prime comma 2 comma 5 right parenthesis </a:t>
            </a:r>
            <a:br>
              <a:rPr lang="en-US" sz="1200" b="0" i="0" u="none" strike="noStrike" noProof="0" dirty="0">
                <a:solidFill>
                  <a:srgbClr val="000000"/>
                </a:solidFill>
                <a:effectLst/>
                <a:latin typeface="Arial" panose="020B0604020202020204" pitchFamily="34" charset="0"/>
                <a:cs typeface="Arial" panose="020B0604020202020204" pitchFamily="34" charset="0"/>
              </a:rPr>
            </a:br>
            <a:r>
              <a:rPr lang="en-US" sz="1200" b="0" i="0" u="none" strike="noStrike" noProof="0" dirty="0">
                <a:solidFill>
                  <a:srgbClr val="000000"/>
                </a:solidFill>
                <a:effectLst/>
                <a:latin typeface="Arial" panose="020B0604020202020204" pitchFamily="34" charset="0"/>
                <a:cs typeface="Arial" panose="020B0604020202020204" pitchFamily="34" charset="0"/>
              </a:rPr>
              <a:t>left parenthesis double prime matrix hyphen 1 double prime comma 1 comma 6 comma 3.14 right parenthesis </a:t>
            </a:r>
            <a:br>
              <a:rPr lang="en-US" sz="1200" b="0" i="0" u="none" strike="noStrike" noProof="0" dirty="0">
                <a:solidFill>
                  <a:srgbClr val="000000"/>
                </a:solidFill>
                <a:effectLst/>
                <a:latin typeface="Arial" panose="020B0604020202020204" pitchFamily="34" charset="0"/>
                <a:cs typeface="Arial" panose="020B0604020202020204" pitchFamily="34" charset="0"/>
              </a:rPr>
            </a:br>
            <a:r>
              <a:rPr lang="en-US" sz="1200" b="0" i="0" u="none" strike="noStrike" noProof="0" dirty="0">
                <a:solidFill>
                  <a:srgbClr val="000000"/>
                </a:solidFill>
                <a:effectLst/>
                <a:latin typeface="Arial" panose="020B0604020202020204" pitchFamily="34" charset="0"/>
                <a:cs typeface="Arial" panose="020B0604020202020204" pitchFamily="34" charset="0"/>
              </a:rPr>
              <a:t>left parenthesis double prime family double prime comma double prime is hyphen sister double prime comma double prime Stephany double prime comma double prime Roberta double prime right parenthesis.</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464132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are three producers in a square-shaped circle inside them connected to a common L A N. At the bottom of L A N, three square-shaped blocks circles are inside them. The first square is labeled Consumer. The circle is labeled Daemon. The third square-shaped block is labeled Information Router and this is connected to W A N. In W A N, there are multiple routers connected. On the right side of W A N, there are three square-shaped blocks with circles inside them at the top. These are connected to a common L A N. At the bottom, there are two square-shaped blocks with circles inside them.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80006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de-DE" altLang="en-US">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74</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Two C P U vertical blocks and one Shared memory vertical block labeled M are connected using a bus. Part (b): Two C P U blocks and one Shared memory block labeled M are connected using a bus. A cache horizontal highlighted block is shown inside the C P U block. Part (c): Two C P U blocks and one Shared memory block labeled M are connected using a bus. A cache block is shown inside the C P U block. Two private memory vertical blocks are connected above the C P U blocks.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99839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 figure shows eight C P U blocks arranged vertically at the left. The C P U blocks from top to bottom are given as follows: 000, 001, 010, 011, 100, 101, 110, and 111. Six memory blocks are arranged horizontally from left to right at the upper end and are given as follows. 000, 001, 010, 011, 100, 101, 110 and 111. Horizontal lines are drawn from each C P U block and vertical lines are drawn from each memory block. These lines form a grid. The intersecting points are called cross-point switches, of which three are closed and others open. The magnified view of the open and closed switch are shown in part b and c. The switches are depicted by circles having a cross, and two open circles at the first quadrant of the cross. For an open switch, the two open circles are not connected, and for a closed switch the circles are connected. Part (b): An open node inside a circle is shown. The open position is labeled Crosspoint switch is open. Part (c): A closed node inside a circle is shown. The closed position is labeled Crosspoint switch is closed. Note: The open and closed switches marked in the part 1 points to the open and closed switches of parts b and c.</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4677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A rectangular vertical block with two input lines A and B at the left, and two output lines X and Y at the right. Part (b): A horizontal block is divided equally into four, and is given as follows. Module, Address, Opcode, and Value. The last Value block is shown in dashed lines.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43187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are eight C P U s and Memory blocks aligned vertically at the left and right. The blocks from top to bottom are given as follows. 000, 001, 010, 011, 100, 101, 110 and 111. All the C P U blocks are connected to the memory block by passing through three stages, each stage has four blocks. The blocks in stage 1 are 1 A, 1 B, 1 C, 1 D. The blocks in stage 2 are 2 A, 2 B, 2 C, 2 D. The blocks in stage 3 are 3 A, 3 B, 3 C, 3 D. Block 1: C P U block 1 is passing through 1 A, 2 A and 3 A block and connected to Memory block 1. Block 2: C P U block 2 is passing through 1 B, 2 C, and 3 A blocks and connected to Memory block 2. The passing line is denoted by b between these two blocks. Block 3: C P U block 3 is passing through 1 C, 2 A, and 3 B blocks and connected to Memory block 3. Block 4: C P U block 4 is passing through 1 D, 2 C, and 3 B blocks and connected to Memory block 4. The passing line through the block to 1 D is denoted by a Block 5: C P U block 5 is passing through 1 A, 2 B, and 3 D block and connected to Memory block 5. Block 6: C P U block 6 is passing through 1 B, 2 D, and 3 C blocks and connected to Memory block 6. Block 7: C P U block 1 is passing through 1 C, 2 B, and 3 D blocks and connected to Memory block 7. Block 8: C P U block 8 is passing through 1 D, 2 D, and 3 D blocks and is connected to Memory block 8. The passing line between 1 D to 3 D is denoted by a.</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60851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Description1:</a:t>
            </a:r>
          </a:p>
          <a:p>
            <a:r>
              <a:rPr lang="en-US" noProof="0" dirty="0"/>
              <a:t>The illustration is labeled as a in parenthesis. It shows three nodes: node 0, node 1, and node 255. A red arrow points toward the nodes and is labeled as 256 nodes. A sign of ellipsis is in between node 1 and node 255. Each node has a directory shown by a square with parallel lines, a C P U indicated by a square with a grey rectangle inside it, and a memory shown by a grey square. The directory, C P U, and memory are connected by a local bus. All nodes are connected to an interconnection network.</a:t>
            </a:r>
          </a:p>
          <a:p>
            <a:endParaRPr lang="en-US" noProof="0" dirty="0"/>
          </a:p>
          <a:p>
            <a:r>
              <a:rPr lang="en-US" noProof="0" dirty="0"/>
              <a:t>Long Description2:</a:t>
            </a:r>
          </a:p>
          <a:p>
            <a:r>
              <a:rPr lang="en-US" noProof="0" dirty="0"/>
              <a:t>The left illustration is labeled as b in parenthesis. It is a rectangle with 3 sections. The labeling on the top-left corner of the rectangle is bits. The three sections are labeled as 8 node, 18 block, and 6 offset from left to right. The right illustration is labeled as c in parentheses. It shows a rectangle divided into 6 sections from top to bottom. The sections are labeled from 0 to 4 on the left side from bottom to top while the top section remains unlabeled. The sections from 0 to 4 are further divided into two sections. The smaller section on the left side is labeled 0, 0, 1, 0, and 0 from top to bottom. The larger section of section 2 is labeled as 82.</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854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8/5/2023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0F6C-E9AA-1693-83B8-969D002A0C5E}"/>
              </a:ext>
            </a:extLst>
          </p:cNvPr>
          <p:cNvSpPr>
            <a:spLocks noGrp="1"/>
          </p:cNvSpPr>
          <p:nvPr>
            <p:ph type="title"/>
          </p:nvPr>
        </p:nvSpPr>
        <p:spPr>
          <a:xfrm>
            <a:off x="609600" y="383239"/>
            <a:ext cx="10972800" cy="590349"/>
          </a:xfrm>
        </p:spPr>
        <p:txBody>
          <a:bodyPr lIns="0" tIns="18000" rIns="0" bIns="18000" anchor="ctr" anchorCtr="0">
            <a:spAutoFit/>
          </a:bodyPr>
          <a:lstStyle>
            <a:lvl1pPr>
              <a:defRPr sz="3600">
                <a:latin typeface="+mj-lt"/>
              </a:defRPr>
            </a:lvl1pPr>
          </a:lstStyle>
          <a:p>
            <a:r>
              <a:rPr lang="en-US"/>
              <a:t>Click to edit Master title style</a:t>
            </a:r>
          </a:p>
        </p:txBody>
      </p:sp>
      <p:sp>
        <p:nvSpPr>
          <p:cNvPr id="3" name="Date Placeholder 2">
            <a:extLst>
              <a:ext uri="{FF2B5EF4-FFF2-40B4-BE49-F238E27FC236}">
                <a16:creationId xmlns:a16="http://schemas.microsoft.com/office/drawing/2014/main" id="{9D29D12B-9A9C-08C6-D245-8C1030E45103}"/>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7BB188E-F057-923A-973E-FE230E065DB9}"/>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6" name="Content Placeholder 5">
            <a:extLst>
              <a:ext uri="{FF2B5EF4-FFF2-40B4-BE49-F238E27FC236}">
                <a16:creationId xmlns:a16="http://schemas.microsoft.com/office/drawing/2014/main" id="{E1FF5EDD-6D7F-C331-4E7D-DB1CA98B96BD}"/>
              </a:ext>
            </a:extLst>
          </p:cNvPr>
          <p:cNvSpPr>
            <a:spLocks noGrp="1"/>
          </p:cNvSpPr>
          <p:nvPr>
            <p:ph sz="quarter" idx="12"/>
          </p:nvPr>
        </p:nvSpPr>
        <p:spPr>
          <a:xfrm>
            <a:off x="609600" y="1222375"/>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6FCBA88-E856-1483-17C3-25D14E6C94BC}"/>
              </a:ext>
            </a:extLst>
          </p:cNvPr>
          <p:cNvSpPr>
            <a:spLocks noGrp="1"/>
          </p:cNvSpPr>
          <p:nvPr>
            <p:ph sz="quarter" idx="13"/>
          </p:nvPr>
        </p:nvSpPr>
        <p:spPr>
          <a:xfrm>
            <a:off x="609600" y="1966913"/>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311A328-5719-5BD7-E2F9-2F55B29D0D02}"/>
              </a:ext>
            </a:extLst>
          </p:cNvPr>
          <p:cNvSpPr>
            <a:spLocks noGrp="1"/>
          </p:cNvSpPr>
          <p:nvPr>
            <p:ph sz="quarter" idx="14"/>
          </p:nvPr>
        </p:nvSpPr>
        <p:spPr>
          <a:xfrm>
            <a:off x="609600" y="2711450"/>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DB3FAAA-2585-4802-26F4-8ADE48A329CC}"/>
              </a:ext>
            </a:extLst>
          </p:cNvPr>
          <p:cNvSpPr>
            <a:spLocks noGrp="1"/>
          </p:cNvSpPr>
          <p:nvPr>
            <p:ph sz="quarter" idx="15"/>
          </p:nvPr>
        </p:nvSpPr>
        <p:spPr>
          <a:xfrm>
            <a:off x="609600" y="3455988"/>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3843C74-C8C9-9A22-C5F5-09B8588F1F61}"/>
              </a:ext>
            </a:extLst>
          </p:cNvPr>
          <p:cNvSpPr>
            <a:spLocks noGrp="1"/>
          </p:cNvSpPr>
          <p:nvPr>
            <p:ph sz="quarter" idx="16"/>
          </p:nvPr>
        </p:nvSpPr>
        <p:spPr>
          <a:xfrm>
            <a:off x="609600" y="4200525"/>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FFCC56F9-D154-44A3-3640-FCE86F6D7F6C}"/>
              </a:ext>
            </a:extLst>
          </p:cNvPr>
          <p:cNvSpPr>
            <a:spLocks noGrp="1"/>
          </p:cNvSpPr>
          <p:nvPr>
            <p:ph sz="quarter" idx="17"/>
          </p:nvPr>
        </p:nvSpPr>
        <p:spPr>
          <a:xfrm>
            <a:off x="609600" y="4945063"/>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7F780588-9A74-52AE-38EC-D1B28E03560A}"/>
              </a:ext>
            </a:extLst>
          </p:cNvPr>
          <p:cNvSpPr>
            <a:spLocks noGrp="1"/>
          </p:cNvSpPr>
          <p:nvPr>
            <p:ph sz="quarter" idx="18"/>
          </p:nvPr>
        </p:nvSpPr>
        <p:spPr>
          <a:xfrm>
            <a:off x="609600" y="5663962"/>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8AA6DD5D-F309-F62B-ECFC-4183F3AA597F}"/>
              </a:ext>
            </a:extLst>
          </p:cNvPr>
          <p:cNvSpPr>
            <a:spLocks noGrp="1"/>
          </p:cNvSpPr>
          <p:nvPr>
            <p:ph sz="quarter" idx="19"/>
          </p:nvPr>
        </p:nvSpPr>
        <p:spPr>
          <a:xfrm>
            <a:off x="6654800" y="1222375"/>
            <a:ext cx="49276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BB3C418C-B068-0886-B57E-0FC9E7728E0A}"/>
              </a:ext>
            </a:extLst>
          </p:cNvPr>
          <p:cNvSpPr>
            <a:spLocks noGrp="1"/>
          </p:cNvSpPr>
          <p:nvPr>
            <p:ph sz="quarter" idx="20"/>
          </p:nvPr>
        </p:nvSpPr>
        <p:spPr>
          <a:xfrm>
            <a:off x="6654800" y="1966913"/>
            <a:ext cx="49276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6DAB52DB-4F4C-3D98-DB24-E5BEB938D01B}"/>
              </a:ext>
            </a:extLst>
          </p:cNvPr>
          <p:cNvSpPr>
            <a:spLocks noGrp="1"/>
          </p:cNvSpPr>
          <p:nvPr>
            <p:ph sz="quarter" idx="21"/>
          </p:nvPr>
        </p:nvSpPr>
        <p:spPr>
          <a:xfrm>
            <a:off x="6654800" y="2711450"/>
            <a:ext cx="49276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228B55EE-7C66-235A-721F-120D5CCC336F}"/>
              </a:ext>
            </a:extLst>
          </p:cNvPr>
          <p:cNvSpPr>
            <a:spLocks noGrp="1"/>
          </p:cNvSpPr>
          <p:nvPr>
            <p:ph sz="quarter" idx="22"/>
          </p:nvPr>
        </p:nvSpPr>
        <p:spPr>
          <a:xfrm>
            <a:off x="6654800" y="3455988"/>
            <a:ext cx="49276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21048513-4661-FA01-FB26-FE95E227B1F0}"/>
              </a:ext>
            </a:extLst>
          </p:cNvPr>
          <p:cNvSpPr>
            <a:spLocks noGrp="1"/>
          </p:cNvSpPr>
          <p:nvPr>
            <p:ph sz="quarter" idx="23"/>
          </p:nvPr>
        </p:nvSpPr>
        <p:spPr>
          <a:xfrm>
            <a:off x="6654800" y="4200525"/>
            <a:ext cx="49276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Picture Placeholder 29">
            <a:extLst>
              <a:ext uri="{FF2B5EF4-FFF2-40B4-BE49-F238E27FC236}">
                <a16:creationId xmlns:a16="http://schemas.microsoft.com/office/drawing/2014/main" id="{286E85DB-5F4B-C311-A1B2-363D2592369A}"/>
              </a:ext>
            </a:extLst>
          </p:cNvPr>
          <p:cNvSpPr>
            <a:spLocks noGrp="1"/>
          </p:cNvSpPr>
          <p:nvPr>
            <p:ph type="pic" sz="quarter" idx="24"/>
          </p:nvPr>
        </p:nvSpPr>
        <p:spPr>
          <a:xfrm>
            <a:off x="6654800" y="4957287"/>
            <a:ext cx="4927600" cy="495300"/>
          </a:xfrm>
        </p:spPr>
        <p:txBody>
          <a:bodyPr/>
          <a:lstStyle/>
          <a:p>
            <a:endParaRPr lang="en-US"/>
          </a:p>
        </p:txBody>
      </p:sp>
      <p:sp>
        <p:nvSpPr>
          <p:cNvPr id="32" name="Picture Placeholder 31">
            <a:extLst>
              <a:ext uri="{FF2B5EF4-FFF2-40B4-BE49-F238E27FC236}">
                <a16:creationId xmlns:a16="http://schemas.microsoft.com/office/drawing/2014/main" id="{A53D2763-8008-7B7C-77F5-FAAFC59F1F06}"/>
              </a:ext>
            </a:extLst>
          </p:cNvPr>
          <p:cNvSpPr>
            <a:spLocks noGrp="1"/>
          </p:cNvSpPr>
          <p:nvPr>
            <p:ph type="pic" sz="quarter" idx="25"/>
          </p:nvPr>
        </p:nvSpPr>
        <p:spPr>
          <a:xfrm>
            <a:off x="6654800" y="5670879"/>
            <a:ext cx="4927600" cy="516659"/>
          </a:xfrm>
        </p:spPr>
        <p:txBody>
          <a:bodyPr/>
          <a:lstStyle/>
          <a:p>
            <a:endParaRPr lang="en-US"/>
          </a:p>
        </p:txBody>
      </p:sp>
    </p:spTree>
    <p:extLst>
      <p:ext uri="{BB962C8B-B14F-4D97-AF65-F5344CB8AC3E}">
        <p14:creationId xmlns:p14="http://schemas.microsoft.com/office/powerpoint/2010/main" val="24192647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712B-195B-131A-D211-237DF36206EF}"/>
              </a:ext>
            </a:extLst>
          </p:cNvPr>
          <p:cNvSpPr>
            <a:spLocks noGrp="1"/>
          </p:cNvSpPr>
          <p:nvPr>
            <p:ph type="title"/>
          </p:nvPr>
        </p:nvSpPr>
        <p:spPr>
          <a:xfrm>
            <a:off x="609600" y="349194"/>
            <a:ext cx="10972800" cy="590349"/>
          </a:xfrm>
        </p:spPr>
        <p:txBody>
          <a:bodyPr lIns="0" tIns="18000" rIns="0" bIns="18000" anchor="ctr" anchorCtr="0">
            <a:spAutoFit/>
          </a:bodyPr>
          <a:lstStyle>
            <a:lvl1pPr>
              <a:defRPr sz="3600">
                <a:latin typeface="+mj-lt"/>
              </a:defRPr>
            </a:lvl1pPr>
          </a:lstStyle>
          <a:p>
            <a:r>
              <a:rPr lang="en-US"/>
              <a:t>Click to edit Master title style</a:t>
            </a:r>
          </a:p>
        </p:txBody>
      </p:sp>
      <p:sp>
        <p:nvSpPr>
          <p:cNvPr id="3" name="Date Placeholder 2">
            <a:extLst>
              <a:ext uri="{FF2B5EF4-FFF2-40B4-BE49-F238E27FC236}">
                <a16:creationId xmlns:a16="http://schemas.microsoft.com/office/drawing/2014/main" id="{4B628058-E7B2-B4E1-96ED-CBF079A3B943}"/>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1FE82E6A-B77A-C500-D9F2-5593E86BE0E7}"/>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6" name="Content Placeholder 5">
            <a:extLst>
              <a:ext uri="{FF2B5EF4-FFF2-40B4-BE49-F238E27FC236}">
                <a16:creationId xmlns:a16="http://schemas.microsoft.com/office/drawing/2014/main" id="{D88C82AE-A787-7DEA-35AF-38828C29AE51}"/>
              </a:ext>
            </a:extLst>
          </p:cNvPr>
          <p:cNvSpPr>
            <a:spLocks noGrp="1"/>
          </p:cNvSpPr>
          <p:nvPr>
            <p:ph sz="quarter" idx="12"/>
          </p:nvPr>
        </p:nvSpPr>
        <p:spPr>
          <a:xfrm>
            <a:off x="609600" y="1111251"/>
            <a:ext cx="5486400" cy="384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F0A715E5-845E-402B-EB6F-05535C4168C1}"/>
              </a:ext>
            </a:extLst>
          </p:cNvPr>
          <p:cNvSpPr>
            <a:spLocks noGrp="1"/>
          </p:cNvSpPr>
          <p:nvPr>
            <p:ph sz="quarter" idx="13"/>
          </p:nvPr>
        </p:nvSpPr>
        <p:spPr>
          <a:xfrm>
            <a:off x="586811" y="1589962"/>
            <a:ext cx="5509189" cy="384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172A481-B678-0C76-CBD6-377C19345CDB}"/>
              </a:ext>
            </a:extLst>
          </p:cNvPr>
          <p:cNvSpPr>
            <a:spLocks noGrp="1"/>
          </p:cNvSpPr>
          <p:nvPr>
            <p:ph sz="quarter" idx="14"/>
          </p:nvPr>
        </p:nvSpPr>
        <p:spPr>
          <a:xfrm>
            <a:off x="586317" y="2094046"/>
            <a:ext cx="5509683" cy="384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F8344DB0-5F20-458C-B5B3-CE83113DD7EE}"/>
              </a:ext>
            </a:extLst>
          </p:cNvPr>
          <p:cNvSpPr>
            <a:spLocks noGrp="1"/>
          </p:cNvSpPr>
          <p:nvPr>
            <p:ph sz="quarter" idx="15"/>
          </p:nvPr>
        </p:nvSpPr>
        <p:spPr>
          <a:xfrm>
            <a:off x="586317" y="2590324"/>
            <a:ext cx="5509683"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F0687B3C-176A-661D-D09A-437F672721E4}"/>
              </a:ext>
            </a:extLst>
          </p:cNvPr>
          <p:cNvSpPr>
            <a:spLocks noGrp="1"/>
          </p:cNvSpPr>
          <p:nvPr>
            <p:ph sz="quarter" idx="16"/>
          </p:nvPr>
        </p:nvSpPr>
        <p:spPr>
          <a:xfrm>
            <a:off x="586317" y="3051175"/>
            <a:ext cx="5509683"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6885EAA3-86EB-4987-D5A5-3E3C54BA4657}"/>
              </a:ext>
            </a:extLst>
          </p:cNvPr>
          <p:cNvSpPr>
            <a:spLocks noGrp="1"/>
          </p:cNvSpPr>
          <p:nvPr>
            <p:ph sz="quarter" idx="17"/>
          </p:nvPr>
        </p:nvSpPr>
        <p:spPr>
          <a:xfrm>
            <a:off x="586317" y="3547216"/>
            <a:ext cx="5509683"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9437DE87-0769-EF45-8F93-8568905BFB04}"/>
              </a:ext>
            </a:extLst>
          </p:cNvPr>
          <p:cNvSpPr>
            <a:spLocks noGrp="1"/>
          </p:cNvSpPr>
          <p:nvPr>
            <p:ph sz="quarter" idx="18"/>
          </p:nvPr>
        </p:nvSpPr>
        <p:spPr>
          <a:xfrm>
            <a:off x="586317" y="4034817"/>
            <a:ext cx="5509683"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78419519-1319-C02B-C3B4-317219D93DBD}"/>
              </a:ext>
            </a:extLst>
          </p:cNvPr>
          <p:cNvSpPr>
            <a:spLocks noGrp="1"/>
          </p:cNvSpPr>
          <p:nvPr>
            <p:ph sz="quarter" idx="19"/>
          </p:nvPr>
        </p:nvSpPr>
        <p:spPr>
          <a:xfrm>
            <a:off x="586317" y="4522788"/>
            <a:ext cx="5509683"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C1FFDC18-364D-DA5D-1325-DC2C05FA7780}"/>
              </a:ext>
            </a:extLst>
          </p:cNvPr>
          <p:cNvSpPr>
            <a:spLocks noGrp="1"/>
          </p:cNvSpPr>
          <p:nvPr>
            <p:ph sz="quarter" idx="20"/>
          </p:nvPr>
        </p:nvSpPr>
        <p:spPr>
          <a:xfrm>
            <a:off x="586317" y="5010150"/>
            <a:ext cx="5509683"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13EF5A9B-B881-F859-2798-615BD25DD26D}"/>
              </a:ext>
            </a:extLst>
          </p:cNvPr>
          <p:cNvSpPr>
            <a:spLocks noGrp="1"/>
          </p:cNvSpPr>
          <p:nvPr>
            <p:ph sz="quarter" idx="21"/>
          </p:nvPr>
        </p:nvSpPr>
        <p:spPr>
          <a:xfrm>
            <a:off x="586317" y="5497513"/>
            <a:ext cx="5509683"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CC0BA02D-9790-20F7-1903-D6D39B903298}"/>
              </a:ext>
            </a:extLst>
          </p:cNvPr>
          <p:cNvSpPr>
            <a:spLocks noGrp="1"/>
          </p:cNvSpPr>
          <p:nvPr>
            <p:ph sz="quarter" idx="22"/>
          </p:nvPr>
        </p:nvSpPr>
        <p:spPr>
          <a:xfrm>
            <a:off x="6335184" y="1130106"/>
            <a:ext cx="5247216" cy="372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A43807E9-1FB3-0B9B-2DCD-B537D05E45F2}"/>
              </a:ext>
            </a:extLst>
          </p:cNvPr>
          <p:cNvSpPr>
            <a:spLocks noGrp="1"/>
          </p:cNvSpPr>
          <p:nvPr>
            <p:ph sz="quarter" idx="23"/>
          </p:nvPr>
        </p:nvSpPr>
        <p:spPr>
          <a:xfrm>
            <a:off x="6335184" y="1590675"/>
            <a:ext cx="5247216" cy="384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54C11DA3-B426-0CA4-4618-4357431B068A}"/>
              </a:ext>
            </a:extLst>
          </p:cNvPr>
          <p:cNvSpPr>
            <a:spLocks noGrp="1"/>
          </p:cNvSpPr>
          <p:nvPr>
            <p:ph sz="quarter" idx="24"/>
          </p:nvPr>
        </p:nvSpPr>
        <p:spPr>
          <a:xfrm>
            <a:off x="6335185" y="2093913"/>
            <a:ext cx="5270500" cy="373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4F2E3C17-CBC3-716B-CDA5-A5FB2C3138B8}"/>
              </a:ext>
            </a:extLst>
          </p:cNvPr>
          <p:cNvSpPr>
            <a:spLocks noGrp="1"/>
          </p:cNvSpPr>
          <p:nvPr>
            <p:ph sz="quarter" idx="25"/>
          </p:nvPr>
        </p:nvSpPr>
        <p:spPr>
          <a:xfrm>
            <a:off x="6335185" y="2606199"/>
            <a:ext cx="5270500"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24369CBA-C552-D75F-4EAF-C2E8A073B126}"/>
              </a:ext>
            </a:extLst>
          </p:cNvPr>
          <p:cNvSpPr>
            <a:spLocks noGrp="1"/>
          </p:cNvSpPr>
          <p:nvPr>
            <p:ph sz="quarter" idx="26"/>
          </p:nvPr>
        </p:nvSpPr>
        <p:spPr>
          <a:xfrm>
            <a:off x="6335184" y="3059113"/>
            <a:ext cx="5247216" cy="341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B168E602-C27A-0059-A50C-DF73DEEA4672}"/>
              </a:ext>
            </a:extLst>
          </p:cNvPr>
          <p:cNvSpPr>
            <a:spLocks noGrp="1"/>
          </p:cNvSpPr>
          <p:nvPr>
            <p:ph sz="quarter" idx="27"/>
          </p:nvPr>
        </p:nvSpPr>
        <p:spPr>
          <a:xfrm>
            <a:off x="6311900" y="3546475"/>
            <a:ext cx="5293784" cy="341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61BE9AF2-D45C-3FCF-A705-40A9159544BF}"/>
              </a:ext>
            </a:extLst>
          </p:cNvPr>
          <p:cNvSpPr>
            <a:spLocks noGrp="1"/>
          </p:cNvSpPr>
          <p:nvPr>
            <p:ph sz="quarter" idx="28"/>
          </p:nvPr>
        </p:nvSpPr>
        <p:spPr>
          <a:xfrm>
            <a:off x="6288617" y="4035425"/>
            <a:ext cx="5317067"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C0EA379D-5ACB-B291-CA58-22ED6868A5A3}"/>
              </a:ext>
            </a:extLst>
          </p:cNvPr>
          <p:cNvSpPr>
            <a:spLocks noGrp="1"/>
          </p:cNvSpPr>
          <p:nvPr>
            <p:ph sz="quarter" idx="29"/>
          </p:nvPr>
        </p:nvSpPr>
        <p:spPr>
          <a:xfrm>
            <a:off x="6311901" y="4522788"/>
            <a:ext cx="5270500"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8C56EE91-B548-3D8C-8D3F-210DA605206A}"/>
              </a:ext>
            </a:extLst>
          </p:cNvPr>
          <p:cNvSpPr>
            <a:spLocks noGrp="1"/>
          </p:cNvSpPr>
          <p:nvPr>
            <p:ph sz="quarter" idx="30"/>
          </p:nvPr>
        </p:nvSpPr>
        <p:spPr>
          <a:xfrm>
            <a:off x="6312394" y="5010150"/>
            <a:ext cx="5287097"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B8E30636-037E-9FB0-C408-C1033BF550FC}"/>
              </a:ext>
            </a:extLst>
          </p:cNvPr>
          <p:cNvSpPr>
            <a:spLocks noGrp="1"/>
          </p:cNvSpPr>
          <p:nvPr>
            <p:ph sz="quarter" idx="31"/>
          </p:nvPr>
        </p:nvSpPr>
        <p:spPr>
          <a:xfrm>
            <a:off x="6328834" y="5497513"/>
            <a:ext cx="5253567" cy="34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9492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pic>
        <p:nvPicPr>
          <p:cNvPr id="8" name="Picture Placeholder 11" descr="Pearson Logo">
            <a:extLst>
              <a:ext uri="{FF2B5EF4-FFF2-40B4-BE49-F238E27FC236}">
                <a16:creationId xmlns:a16="http://schemas.microsoft.com/office/drawing/2014/main" id="{1EC38100-168B-4673-8C8E-6DA616936610}"/>
              </a:ext>
            </a:extLst>
          </p:cNvPr>
          <p:cNvPicPr>
            <a:picLocks noChangeAspect="1"/>
          </p:cNvPicPr>
          <p:nvPr userDrawn="1"/>
        </p:nvPicPr>
        <p:blipFill>
          <a:blip r:embed="rId16"/>
          <a:srcRect/>
          <a:stretch/>
        </p:blipFill>
        <p:spPr>
          <a:xfrm>
            <a:off x="518672" y="6412112"/>
            <a:ext cx="948533" cy="298884"/>
          </a:xfrm>
          <a:prstGeom prst="rect">
            <a:avLst/>
          </a:prstGeom>
        </p:spPr>
      </p:pic>
      <p:sp>
        <p:nvSpPr>
          <p:cNvPr id="9" name="Content Placeholder 7">
            <a:extLst>
              <a:ext uri="{FF2B5EF4-FFF2-40B4-BE49-F238E27FC236}">
                <a16:creationId xmlns:a16="http://schemas.microsoft.com/office/drawing/2014/main" id="{DD8659D8-C347-424F-87CB-EF04447BC9C8}"/>
              </a:ext>
            </a:extLst>
          </p:cNvPr>
          <p:cNvSpPr txBox="1">
            <a:spLocks/>
          </p:cNvSpPr>
          <p:nvPr userDrawn="1"/>
        </p:nvSpPr>
        <p:spPr>
          <a:xfrm>
            <a:off x="5089059" y="6467655"/>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cs typeface="Verdana" panose="020B0604030504040204" pitchFamily="34" charset="0"/>
              </a:rPr>
              <a:t>Copyright © 2023, 2014, 2008 Pearson Education, Inc. All Rights Reserved</a:t>
            </a:r>
          </a:p>
        </p:txBody>
      </p:sp>
    </p:spTree>
  </p:cSld>
  <p:clrMap bg1="lt1" tx1="dk1" bg2="dk2" tx2="lt2" accent1="accent1" accent2="accent2" accent3="accent3" accent4="accent4" accent5="accent5" accent6="accent6" hlink="hlink" folHlink="folHlink"/>
  <p:sldLayoutIdLst>
    <p:sldLayoutId id="2147483683" r:id="rId1"/>
    <p:sldLayoutId id="2147483682" r:id="rId2"/>
    <p:sldLayoutId id="2147483684" r:id="rId3"/>
    <p:sldLayoutId id="2147483685" r:id="rId4"/>
    <p:sldLayoutId id="2147483680" r:id="rId5"/>
    <p:sldLayoutId id="2147483676" r:id="rId6"/>
    <p:sldLayoutId id="2147483677" r:id="rId7"/>
    <p:sldLayoutId id="2147483678" r:id="rId8"/>
    <p:sldLayoutId id="2147483679" r:id="rId9"/>
    <p:sldLayoutId id="2147483671" r:id="rId10"/>
    <p:sldLayoutId id="2147483673" r:id="rId11"/>
    <p:sldLayoutId id="2147483670" r:id="rId12"/>
    <p:sldLayoutId id="2147483669"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wmf"/><Relationship Id="rId11" Type="http://schemas.openxmlformats.org/officeDocument/2006/relationships/image" Target="../media/image14.jpg"/><Relationship Id="rId5" Type="http://schemas.openxmlformats.org/officeDocument/2006/relationships/oleObject" Target="../embeddings/oleObject9.bin"/><Relationship Id="rId10" Type="http://schemas.openxmlformats.org/officeDocument/2006/relationships/image" Target="../media/image3.wmf"/><Relationship Id="rId4" Type="http://schemas.openxmlformats.org/officeDocument/2006/relationships/image" Target="../media/image11.wmf"/><Relationship Id="rId9"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wmf"/><Relationship Id="rId5" Type="http://schemas.openxmlformats.org/officeDocument/2006/relationships/oleObject" Target="../embeddings/oleObject4.bin"/><Relationship Id="rId4" Type="http://schemas.openxmlformats.org/officeDocument/2006/relationships/image" Target="../media/image18.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6.jpg"/><Relationship Id="rId4" Type="http://schemas.openxmlformats.org/officeDocument/2006/relationships/image" Target="../media/image3.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3.bin"/><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3.wm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oleObject" Target="../embeddings/oleObject4.bin"/><Relationship Id="rId5" Type="http://schemas.openxmlformats.org/officeDocument/2006/relationships/image" Target="../media/image28.wmf"/><Relationship Id="rId4" Type="http://schemas.openxmlformats.org/officeDocument/2006/relationships/oleObject" Target="../embeddings/oleObject14.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34.wmf"/><Relationship Id="rId3" Type="http://schemas.openxmlformats.org/officeDocument/2006/relationships/image" Target="../media/image29.jpg"/><Relationship Id="rId7" Type="http://schemas.openxmlformats.org/officeDocument/2006/relationships/image" Target="../media/image31.wmf"/><Relationship Id="rId12" Type="http://schemas.openxmlformats.org/officeDocument/2006/relationships/oleObject" Target="../embeddings/oleObject19.bin"/><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oleObject" Target="../embeddings/oleObject16.bin"/><Relationship Id="rId11" Type="http://schemas.openxmlformats.org/officeDocument/2006/relationships/image" Target="../media/image33.wmf"/><Relationship Id="rId5" Type="http://schemas.openxmlformats.org/officeDocument/2006/relationships/image" Target="../media/image30.wmf"/><Relationship Id="rId15" Type="http://schemas.openxmlformats.org/officeDocument/2006/relationships/image" Target="../media/image35.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32.wmf"/><Relationship Id="rId14"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21.bin"/><Relationship Id="rId1" Type="http://schemas.openxmlformats.org/officeDocument/2006/relationships/slideLayout" Target="../slideLayouts/slideLayout6.xml"/><Relationship Id="rId5" Type="http://schemas.openxmlformats.org/officeDocument/2006/relationships/image" Target="../media/image36.wmf"/><Relationship Id="rId4" Type="http://schemas.openxmlformats.org/officeDocument/2006/relationships/oleObject" Target="../embeddings/oleObject22.bin"/></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5.wmf"/><Relationship Id="rId4" Type="http://schemas.openxmlformats.org/officeDocument/2006/relationships/oleObject" Target="../embeddings/oleObject23.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24.bin"/><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25.bin"/><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getting-started/index.html" TargetMode="External"/><Relationship Id="rId2" Type="http://schemas.openxmlformats.org/officeDocument/2006/relationships/hyperlink" Target="http://www.minix3.org/getting-started/index.html" TargetMode="Externa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getting-started/index.html" TargetMode="External"/><Relationship Id="rId2" Type="http://schemas.openxmlformats.org/officeDocument/2006/relationships/hyperlink" Target="http://www.minix3.org/" TargetMode="External"/><Relationship Id="rId1" Type="http://schemas.openxmlformats.org/officeDocument/2006/relationships/slideLayout" Target="../slideLayouts/slideLayout6.xml"/><Relationship Id="rId4" Type="http://schemas.openxmlformats.org/officeDocument/2006/relationships/hyperlink" Target="getting-started/index.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56.wmf"/><Relationship Id="rId4" Type="http://schemas.openxmlformats.org/officeDocument/2006/relationships/oleObject" Target="../embeddings/oleObject26.bin"/></Relationships>
</file>

<file path=ppt/slides/_rels/slide6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hyperlink" Target="/machine/path%20or%20machine:path" TargetMode="Externa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6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3.wmf"/><Relationship Id="rId4" Type="http://schemas.openxmlformats.org/officeDocument/2006/relationships/oleObject" Target="../embeddings/oleObject3.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7.wm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oleObject" Target="../embeddings/oleObject5.bin"/><Relationship Id="rId5" Type="http://schemas.openxmlformats.org/officeDocument/2006/relationships/image" Target="../media/image6.jpg"/><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0.wm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oleObject" Target="../embeddings/oleObject7.bin"/><Relationship Id="rId5" Type="http://schemas.openxmlformats.org/officeDocument/2006/relationships/image" Target="../media/image9.jpg"/><Relationship Id="rId4"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22329" y="266450"/>
            <a:ext cx="11153734" cy="590349"/>
          </a:xfrm>
        </p:spPr>
        <p:txBody>
          <a:bodyPr wrap="square" lIns="0" tIns="18000" rIns="0" bIns="18000" anchor="ctr" anchorCtr="0">
            <a:spAutoFit/>
          </a:bodyPr>
          <a:lstStyle/>
          <a:p>
            <a:r>
              <a:rPr lang="en-US"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23292" y="1069667"/>
            <a:ext cx="1949954" cy="344128"/>
          </a:xfrm>
        </p:spPr>
        <p:txBody>
          <a:bodyPr wrap="square" lIns="0" tIns="18000" rIns="0" bIns="18000" anchor="ctr" anchorCtr="0">
            <a:spAutoFit/>
          </a:bodyPr>
          <a:lstStyle/>
          <a:p>
            <a:r>
              <a:rPr lang="en-US"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525256" y="1579368"/>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4689904" y="2703758"/>
            <a:ext cx="1788786" cy="498016"/>
          </a:xfrm>
        </p:spPr>
        <p:txBody>
          <a:bodyPr wrap="square" lIns="0" tIns="18000" rIns="0" bIns="18000" anchor="ctr" anchorCtr="0">
            <a:spAutoFit/>
          </a:bodyPr>
          <a:lstStyle/>
          <a:p>
            <a:pPr indent="-101600"/>
            <a:r>
              <a:rPr lang="en-US" dirty="0"/>
              <a:t>Chapter 8</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4700751" y="3468774"/>
            <a:ext cx="3508730" cy="374906"/>
          </a:xfrm>
        </p:spPr>
        <p:txBody>
          <a:bodyPr wrap="square" lIns="0" tIns="18000" rIns="0" bIns="18000" anchor="ctr" anchorCtr="0">
            <a:spAutoFit/>
          </a:bodyPr>
          <a:lstStyle/>
          <a:p>
            <a:pPr indent="-101600"/>
            <a:r>
              <a:rPr lang="en-US" dirty="0"/>
              <a:t>Multiple Processor Systems</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18672" y="6412112"/>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089059" y="6467655"/>
            <a:ext cx="6589712" cy="221018"/>
          </a:xfrm>
        </p:spPr>
        <p:txBody>
          <a:bodyPr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3F49932-D1EE-CDB3-AA55-163E509C6321}"/>
              </a:ext>
            </a:extLst>
          </p:cNvPr>
          <p:cNvSpPr>
            <a:spLocks noGrp="1"/>
          </p:cNvSpPr>
          <p:nvPr>
            <p:ph type="title"/>
          </p:nvPr>
        </p:nvSpPr>
        <p:spPr>
          <a:xfrm>
            <a:off x="525761" y="288598"/>
            <a:ext cx="11150301" cy="1082792"/>
          </a:xfrm>
        </p:spPr>
        <p:txBody>
          <a:bodyPr wrap="square" lIns="0" tIns="18000" rIns="0" bIns="18000" anchor="ctr" anchorCtr="0">
            <a:spAutoFit/>
          </a:bodyPr>
          <a:lstStyle/>
          <a:p>
            <a:r>
              <a:rPr lang="en-US" sz="3400" spc="-500" dirty="0"/>
              <a:t>U M </a:t>
            </a:r>
            <a:r>
              <a:rPr lang="en-US" sz="3400" dirty="0"/>
              <a:t>A Multiprocessors Using Multistage Switching Networks (2)</a:t>
            </a:r>
          </a:p>
        </p:txBody>
      </p:sp>
      <p:sp>
        <p:nvSpPr>
          <p:cNvPr id="18" name="Content Placeholder 17">
            <a:extLst>
              <a:ext uri="{FF2B5EF4-FFF2-40B4-BE49-F238E27FC236}">
                <a16:creationId xmlns:a16="http://schemas.microsoft.com/office/drawing/2014/main" id="{28856351-4ADC-04DA-5C6B-C4C4395F8A1C}"/>
              </a:ext>
            </a:extLst>
          </p:cNvPr>
          <p:cNvSpPr>
            <a:spLocks noGrp="1"/>
          </p:cNvSpPr>
          <p:nvPr>
            <p:ph sz="quarter" idx="12"/>
          </p:nvPr>
        </p:nvSpPr>
        <p:spPr>
          <a:xfrm>
            <a:off x="519718" y="1423224"/>
            <a:ext cx="1379639" cy="405683"/>
          </a:xfrm>
        </p:spPr>
        <p:txBody>
          <a:bodyPr wrap="square" lIns="0" tIns="18000" rIns="0" bIns="18000" anchor="ctr" anchorCtr="0">
            <a:spAutoFit/>
          </a:bodyPr>
          <a:lstStyle/>
          <a:p>
            <a:pPr marL="0" indent="0">
              <a:buNone/>
            </a:pPr>
            <a:r>
              <a:rPr lang="en-US" sz="2400" b="1" dirty="0"/>
              <a:t>Combine</a:t>
            </a:r>
            <a:endParaRPr lang="en-US" sz="2400" dirty="0"/>
          </a:p>
        </p:txBody>
      </p:sp>
      <p:graphicFrame>
        <p:nvGraphicFramePr>
          <p:cNvPr id="38" name="Object 37" descr="2 times 2">
            <a:extLst>
              <a:ext uri="{FF2B5EF4-FFF2-40B4-BE49-F238E27FC236}">
                <a16:creationId xmlns:a16="http://schemas.microsoft.com/office/drawing/2014/main" id="{C636518B-B587-8A99-D299-44F9EC006161}"/>
              </a:ext>
            </a:extLst>
          </p:cNvPr>
          <p:cNvGraphicFramePr>
            <a:graphicFrameLocks noChangeAspect="1"/>
          </p:cNvGraphicFramePr>
          <p:nvPr>
            <p:extLst>
              <p:ext uri="{D42A27DB-BD31-4B8C-83A1-F6EECF244321}">
                <p14:modId xmlns:p14="http://schemas.microsoft.com/office/powerpoint/2010/main" val="2777472504"/>
              </p:ext>
            </p:extLst>
          </p:nvPr>
        </p:nvGraphicFramePr>
        <p:xfrm>
          <a:off x="1974757" y="1496977"/>
          <a:ext cx="481013" cy="306387"/>
        </p:xfrm>
        <a:graphic>
          <a:graphicData uri="http://schemas.openxmlformats.org/presentationml/2006/ole">
            <mc:AlternateContent xmlns:mc="http://schemas.openxmlformats.org/markup-compatibility/2006">
              <mc:Choice xmlns:v="urn:schemas-microsoft-com:vml" Requires="v">
                <p:oleObj name="Equation" r:id="rId3" imgW="317160" imgH="203040" progId="Equation.DSMT4">
                  <p:embed/>
                </p:oleObj>
              </mc:Choice>
              <mc:Fallback>
                <p:oleObj name="Equation" r:id="rId3" imgW="317160" imgH="203040" progId="Equation.DSMT4">
                  <p:embed/>
                  <p:pic>
                    <p:nvPicPr>
                      <p:cNvPr id="17" name="Object 16" descr="A right headed arrow.">
                        <a:extLst>
                          <a:ext uri="{FF2B5EF4-FFF2-40B4-BE49-F238E27FC236}">
                            <a16:creationId xmlns:a16="http://schemas.microsoft.com/office/drawing/2014/main" id="{92065033-DD00-89E7-049A-83D6F31FF06F}"/>
                          </a:ext>
                        </a:extLst>
                      </p:cNvPr>
                      <p:cNvPicPr/>
                      <p:nvPr/>
                    </p:nvPicPr>
                    <p:blipFill>
                      <a:blip r:embed="rId4"/>
                      <a:stretch>
                        <a:fillRect/>
                      </a:stretch>
                    </p:blipFill>
                    <p:spPr>
                      <a:xfrm>
                        <a:off x="1974757" y="1496977"/>
                        <a:ext cx="481013" cy="306387"/>
                      </a:xfrm>
                      <a:prstGeom prst="rect">
                        <a:avLst/>
                      </a:prstGeom>
                    </p:spPr>
                  </p:pic>
                </p:oleObj>
              </mc:Fallback>
            </mc:AlternateContent>
          </a:graphicData>
        </a:graphic>
      </p:graphicFrame>
      <p:sp>
        <p:nvSpPr>
          <p:cNvPr id="19" name="Content Placeholder 18">
            <a:extLst>
              <a:ext uri="{FF2B5EF4-FFF2-40B4-BE49-F238E27FC236}">
                <a16:creationId xmlns:a16="http://schemas.microsoft.com/office/drawing/2014/main" id="{DBC8A4C9-5FD9-15B3-EDF0-792BE1C2B2B8}"/>
              </a:ext>
            </a:extLst>
          </p:cNvPr>
          <p:cNvSpPr>
            <a:spLocks noGrp="1"/>
          </p:cNvSpPr>
          <p:nvPr>
            <p:ph sz="quarter" idx="13"/>
          </p:nvPr>
        </p:nvSpPr>
        <p:spPr>
          <a:xfrm>
            <a:off x="2576114" y="1423029"/>
            <a:ext cx="7139386" cy="405683"/>
          </a:xfrm>
        </p:spPr>
        <p:txBody>
          <a:bodyPr wrap="square" lIns="0" tIns="18000" rIns="0" bIns="18000" anchor="ctr" anchorCtr="0">
            <a:spAutoFit/>
          </a:bodyPr>
          <a:lstStyle/>
          <a:p>
            <a:pPr marL="0" indent="0">
              <a:buNone/>
            </a:pPr>
            <a:r>
              <a:rPr lang="en-US" sz="2400" b="1" dirty="0"/>
              <a:t>switches to create multistage switching network</a:t>
            </a:r>
            <a:endParaRPr lang="en-US" sz="2400" dirty="0"/>
          </a:p>
        </p:txBody>
      </p:sp>
      <p:sp>
        <p:nvSpPr>
          <p:cNvPr id="20" name="Content Placeholder 19">
            <a:extLst>
              <a:ext uri="{FF2B5EF4-FFF2-40B4-BE49-F238E27FC236}">
                <a16:creationId xmlns:a16="http://schemas.microsoft.com/office/drawing/2014/main" id="{FF01BDD3-7C0C-26C6-8588-5723B4EDBD94}"/>
              </a:ext>
            </a:extLst>
          </p:cNvPr>
          <p:cNvSpPr>
            <a:spLocks noGrp="1"/>
          </p:cNvSpPr>
          <p:nvPr>
            <p:ph sz="quarter" idx="14"/>
          </p:nvPr>
        </p:nvSpPr>
        <p:spPr>
          <a:xfrm>
            <a:off x="522426" y="1870378"/>
            <a:ext cx="4487724" cy="405683"/>
          </a:xfrm>
        </p:spPr>
        <p:txBody>
          <a:bodyPr wrap="square" lIns="0" tIns="18000" rIns="0" bIns="18000" anchor="ctr" anchorCtr="0">
            <a:spAutoFit/>
          </a:bodyPr>
          <a:lstStyle/>
          <a:p>
            <a:pPr marL="342900" indent="-342900"/>
            <a:r>
              <a:rPr lang="en-US" sz="2400" dirty="0"/>
              <a:t>For n </a:t>
            </a:r>
            <a:r>
              <a:rPr lang="en-US" sz="2400" spc="-250" dirty="0"/>
              <a:t>C P U </a:t>
            </a:r>
            <a:r>
              <a:rPr lang="en-US" sz="2400" dirty="0"/>
              <a:t>s and n memories:</a:t>
            </a:r>
          </a:p>
        </p:txBody>
      </p:sp>
      <p:graphicFrame>
        <p:nvGraphicFramePr>
          <p:cNvPr id="39" name="Object 38" descr="log sub 2 baseline n">
            <a:extLst>
              <a:ext uri="{FF2B5EF4-FFF2-40B4-BE49-F238E27FC236}">
                <a16:creationId xmlns:a16="http://schemas.microsoft.com/office/drawing/2014/main" id="{51F99511-1B1F-8D86-1B36-B1297A0D4DAD}"/>
              </a:ext>
            </a:extLst>
          </p:cNvPr>
          <p:cNvGraphicFramePr>
            <a:graphicFrameLocks noChangeAspect="1"/>
          </p:cNvGraphicFramePr>
          <p:nvPr>
            <p:extLst>
              <p:ext uri="{D42A27DB-BD31-4B8C-83A1-F6EECF244321}">
                <p14:modId xmlns:p14="http://schemas.microsoft.com/office/powerpoint/2010/main" val="3344175351"/>
              </p:ext>
            </p:extLst>
          </p:nvPr>
        </p:nvGraphicFramePr>
        <p:xfrm>
          <a:off x="5026799" y="1927200"/>
          <a:ext cx="614362" cy="344488"/>
        </p:xfrm>
        <a:graphic>
          <a:graphicData uri="http://schemas.openxmlformats.org/presentationml/2006/ole">
            <mc:AlternateContent xmlns:mc="http://schemas.openxmlformats.org/markup-compatibility/2006">
              <mc:Choice xmlns:v="urn:schemas-microsoft-com:vml" Requires="v">
                <p:oleObj name="Equation" r:id="rId5" imgW="406080" imgH="228600" progId="Equation.DSMT4">
                  <p:embed/>
                </p:oleObj>
              </mc:Choice>
              <mc:Fallback>
                <p:oleObj name="Equation" r:id="rId5" imgW="406080" imgH="228600" progId="Equation.DSMT4">
                  <p:embed/>
                  <p:pic>
                    <p:nvPicPr>
                      <p:cNvPr id="38" name="Object 37" descr="A right headed arrow.">
                        <a:extLst>
                          <a:ext uri="{FF2B5EF4-FFF2-40B4-BE49-F238E27FC236}">
                            <a16:creationId xmlns:a16="http://schemas.microsoft.com/office/drawing/2014/main" id="{C636518B-B587-8A99-D299-44F9EC006161}"/>
                          </a:ext>
                        </a:extLst>
                      </p:cNvPr>
                      <p:cNvPicPr/>
                      <p:nvPr/>
                    </p:nvPicPr>
                    <p:blipFill>
                      <a:blip r:embed="rId6"/>
                      <a:stretch>
                        <a:fillRect/>
                      </a:stretch>
                    </p:blipFill>
                    <p:spPr>
                      <a:xfrm>
                        <a:off x="5026799" y="1927200"/>
                        <a:ext cx="614362" cy="344488"/>
                      </a:xfrm>
                      <a:prstGeom prst="rect">
                        <a:avLst/>
                      </a:prstGeom>
                    </p:spPr>
                  </p:pic>
                </p:oleObj>
              </mc:Fallback>
            </mc:AlternateContent>
          </a:graphicData>
        </a:graphic>
      </p:graphicFrame>
      <p:sp>
        <p:nvSpPr>
          <p:cNvPr id="21" name="Content Placeholder 20">
            <a:extLst>
              <a:ext uri="{FF2B5EF4-FFF2-40B4-BE49-F238E27FC236}">
                <a16:creationId xmlns:a16="http://schemas.microsoft.com/office/drawing/2014/main" id="{4BEE193C-CDBE-6C3B-3E33-889252E652F3}"/>
              </a:ext>
            </a:extLst>
          </p:cNvPr>
          <p:cNvSpPr>
            <a:spLocks noGrp="1"/>
          </p:cNvSpPr>
          <p:nvPr>
            <p:ph sz="quarter" idx="15"/>
          </p:nvPr>
        </p:nvSpPr>
        <p:spPr>
          <a:xfrm>
            <a:off x="5840313" y="1870378"/>
            <a:ext cx="1379639" cy="405683"/>
          </a:xfrm>
        </p:spPr>
        <p:txBody>
          <a:bodyPr wrap="square" lIns="0" tIns="18000" rIns="0" bIns="18000" anchor="ctr" anchorCtr="0">
            <a:spAutoFit/>
          </a:bodyPr>
          <a:lstStyle/>
          <a:p>
            <a:pPr marL="0" indent="0">
              <a:buNone/>
            </a:pPr>
            <a:r>
              <a:rPr lang="en-US" sz="2400" dirty="0"/>
              <a:t>stages of</a:t>
            </a:r>
          </a:p>
        </p:txBody>
      </p:sp>
      <p:graphicFrame>
        <p:nvGraphicFramePr>
          <p:cNvPr id="40" name="Object 39" descr="n forward slash 2">
            <a:extLst>
              <a:ext uri="{FF2B5EF4-FFF2-40B4-BE49-F238E27FC236}">
                <a16:creationId xmlns:a16="http://schemas.microsoft.com/office/drawing/2014/main" id="{58492F1B-4946-3F50-62D2-0984449CAE73}"/>
              </a:ext>
            </a:extLst>
          </p:cNvPr>
          <p:cNvGraphicFramePr>
            <a:graphicFrameLocks noChangeAspect="1"/>
          </p:cNvGraphicFramePr>
          <p:nvPr>
            <p:extLst>
              <p:ext uri="{D42A27DB-BD31-4B8C-83A1-F6EECF244321}">
                <p14:modId xmlns:p14="http://schemas.microsoft.com/office/powerpoint/2010/main" val="1791856466"/>
              </p:ext>
            </p:extLst>
          </p:nvPr>
        </p:nvGraphicFramePr>
        <p:xfrm>
          <a:off x="7395634" y="1965865"/>
          <a:ext cx="348987" cy="268956"/>
        </p:xfrm>
        <a:graphic>
          <a:graphicData uri="http://schemas.openxmlformats.org/presentationml/2006/ole">
            <mc:AlternateContent xmlns:mc="http://schemas.openxmlformats.org/markup-compatibility/2006">
              <mc:Choice xmlns:v="urn:schemas-microsoft-com:vml" Requires="v">
                <p:oleObj name="Equation" r:id="rId7" imgW="279360" imgH="215640" progId="Equation.DSMT4">
                  <p:embed/>
                </p:oleObj>
              </mc:Choice>
              <mc:Fallback>
                <p:oleObj name="Equation" r:id="rId7" imgW="279360" imgH="215640" progId="Equation.DSMT4">
                  <p:embed/>
                  <p:pic>
                    <p:nvPicPr>
                      <p:cNvPr id="39" name="Object 38" descr="A right headed arrow.">
                        <a:extLst>
                          <a:ext uri="{FF2B5EF4-FFF2-40B4-BE49-F238E27FC236}">
                            <a16:creationId xmlns:a16="http://schemas.microsoft.com/office/drawing/2014/main" id="{51F99511-1B1F-8D86-1B36-B1297A0D4DAD}"/>
                          </a:ext>
                        </a:extLst>
                      </p:cNvPr>
                      <p:cNvPicPr/>
                      <p:nvPr/>
                    </p:nvPicPr>
                    <p:blipFill>
                      <a:blip r:embed="rId8"/>
                      <a:stretch>
                        <a:fillRect/>
                      </a:stretch>
                    </p:blipFill>
                    <p:spPr>
                      <a:xfrm>
                        <a:off x="7395634" y="1965865"/>
                        <a:ext cx="348987" cy="268956"/>
                      </a:xfrm>
                      <a:prstGeom prst="rect">
                        <a:avLst/>
                      </a:prstGeom>
                    </p:spPr>
                  </p:pic>
                </p:oleObj>
              </mc:Fallback>
            </mc:AlternateContent>
          </a:graphicData>
        </a:graphic>
      </p:graphicFrame>
      <p:sp>
        <p:nvSpPr>
          <p:cNvPr id="22" name="Content Placeholder 21">
            <a:extLst>
              <a:ext uri="{FF2B5EF4-FFF2-40B4-BE49-F238E27FC236}">
                <a16:creationId xmlns:a16="http://schemas.microsoft.com/office/drawing/2014/main" id="{1DE90B54-96D8-1DA5-2037-80F5A729AB26}"/>
              </a:ext>
            </a:extLst>
          </p:cNvPr>
          <p:cNvSpPr>
            <a:spLocks noGrp="1"/>
          </p:cNvSpPr>
          <p:nvPr>
            <p:ph sz="quarter" idx="16"/>
          </p:nvPr>
        </p:nvSpPr>
        <p:spPr>
          <a:xfrm>
            <a:off x="8088198" y="1879004"/>
            <a:ext cx="2551227" cy="405683"/>
          </a:xfrm>
        </p:spPr>
        <p:txBody>
          <a:bodyPr wrap="square" lIns="0" tIns="18000" rIns="0" bIns="18000" anchor="ctr" anchorCtr="0">
            <a:spAutoFit/>
          </a:bodyPr>
          <a:lstStyle/>
          <a:p>
            <a:pPr marL="0" indent="0">
              <a:buNone/>
            </a:pPr>
            <a:r>
              <a:rPr lang="en-US" sz="2400" dirty="0"/>
              <a:t>switches per layer</a:t>
            </a:r>
          </a:p>
        </p:txBody>
      </p:sp>
      <p:sp>
        <p:nvSpPr>
          <p:cNvPr id="23" name="Content Placeholder 22">
            <a:extLst>
              <a:ext uri="{FF2B5EF4-FFF2-40B4-BE49-F238E27FC236}">
                <a16:creationId xmlns:a16="http://schemas.microsoft.com/office/drawing/2014/main" id="{0D034B55-33F9-5A9C-8A79-2037786F02ED}"/>
              </a:ext>
            </a:extLst>
          </p:cNvPr>
          <p:cNvSpPr>
            <a:spLocks noGrp="1"/>
          </p:cNvSpPr>
          <p:nvPr>
            <p:ph sz="quarter" idx="17"/>
          </p:nvPr>
        </p:nvSpPr>
        <p:spPr>
          <a:xfrm>
            <a:off x="522427" y="2389687"/>
            <a:ext cx="11150300" cy="1078027"/>
          </a:xfrm>
        </p:spPr>
        <p:txBody>
          <a:bodyPr wrap="square" lIns="0" tIns="18000" rIns="0" bIns="18000" anchor="ctr" anchorCtr="0">
            <a:spAutoFit/>
          </a:bodyPr>
          <a:lstStyle/>
          <a:p>
            <a:pPr marL="342900" indent="-342900">
              <a:spcBef>
                <a:spcPts val="0"/>
              </a:spcBef>
              <a:buSzPts val="2000"/>
            </a:pPr>
            <a:r>
              <a:rPr lang="en-US" sz="2400" dirty="0"/>
              <a:t>Example: </a:t>
            </a:r>
            <a:r>
              <a:rPr lang="en-US" sz="2400" spc="-250" dirty="0"/>
              <a:t>C P </a:t>
            </a:r>
            <a:r>
              <a:rPr lang="en-US" sz="2400" dirty="0"/>
              <a:t>U sends msg to memory 110:</a:t>
            </a:r>
          </a:p>
          <a:p>
            <a:pPr marL="829818" lvl="1" indent="-342900">
              <a:spcBef>
                <a:spcPts val="0"/>
              </a:spcBef>
              <a:buSzPts val="2000"/>
            </a:pPr>
            <a:r>
              <a:rPr lang="en-US" sz="2400" dirty="0"/>
              <a:t>110 in module field</a:t>
            </a:r>
          </a:p>
          <a:p>
            <a:pPr marL="829818" lvl="1" indent="-342900">
              <a:spcBef>
                <a:spcPts val="0"/>
              </a:spcBef>
              <a:buSzPts val="2000"/>
            </a:pPr>
            <a:r>
              <a:rPr lang="en-US" sz="2400" dirty="0"/>
              <a:t>First switch takes left-most bit in module field, switch takes second bit, etc.</a:t>
            </a:r>
          </a:p>
        </p:txBody>
      </p:sp>
      <p:sp>
        <p:nvSpPr>
          <p:cNvPr id="24" name="Content Placeholder 23">
            <a:extLst>
              <a:ext uri="{FF2B5EF4-FFF2-40B4-BE49-F238E27FC236}">
                <a16:creationId xmlns:a16="http://schemas.microsoft.com/office/drawing/2014/main" id="{39DA9D5A-3E30-40BD-A642-15E7D7BC42A5}"/>
              </a:ext>
            </a:extLst>
          </p:cNvPr>
          <p:cNvSpPr>
            <a:spLocks noGrp="1"/>
          </p:cNvSpPr>
          <p:nvPr>
            <p:ph sz="quarter" idx="18"/>
          </p:nvPr>
        </p:nvSpPr>
        <p:spPr>
          <a:xfrm>
            <a:off x="522428" y="3538579"/>
            <a:ext cx="1761131" cy="405683"/>
          </a:xfrm>
        </p:spPr>
        <p:txBody>
          <a:bodyPr wrap="square" lIns="0" tIns="18000" rIns="0" bIns="18000" anchor="ctr" anchorCtr="0">
            <a:spAutoFit/>
          </a:bodyPr>
          <a:lstStyle/>
          <a:p>
            <a:pPr marL="1229868" lvl="2" indent="-342900"/>
            <a:r>
              <a:rPr lang="en-US" sz="2400" dirty="0"/>
              <a:t>if 0</a:t>
            </a:r>
          </a:p>
        </p:txBody>
      </p:sp>
      <p:graphicFrame>
        <p:nvGraphicFramePr>
          <p:cNvPr id="41" name="Object 40" descr="A right headed arrow.">
            <a:extLst>
              <a:ext uri="{FF2B5EF4-FFF2-40B4-BE49-F238E27FC236}">
                <a16:creationId xmlns:a16="http://schemas.microsoft.com/office/drawing/2014/main" id="{851BB3E8-F5F9-95C8-91CC-81406D2BC903}"/>
              </a:ext>
            </a:extLst>
          </p:cNvPr>
          <p:cNvGraphicFramePr>
            <a:graphicFrameLocks noChangeAspect="1"/>
          </p:cNvGraphicFramePr>
          <p:nvPr>
            <p:extLst>
              <p:ext uri="{D42A27DB-BD31-4B8C-83A1-F6EECF244321}">
                <p14:modId xmlns:p14="http://schemas.microsoft.com/office/powerpoint/2010/main" val="1387462917"/>
              </p:ext>
            </p:extLst>
          </p:nvPr>
        </p:nvGraphicFramePr>
        <p:xfrm>
          <a:off x="2371586" y="3654447"/>
          <a:ext cx="292721" cy="215235"/>
        </p:xfrm>
        <a:graphic>
          <a:graphicData uri="http://schemas.openxmlformats.org/presentationml/2006/ole">
            <mc:AlternateContent xmlns:mc="http://schemas.openxmlformats.org/markup-compatibility/2006">
              <mc:Choice xmlns:v="urn:schemas-microsoft-com:vml" Requires="v">
                <p:oleObj name="Equation" r:id="rId9" imgW="190440" imgH="139680" progId="Equation.DSMT4">
                  <p:embed/>
                </p:oleObj>
              </mc:Choice>
              <mc:Fallback>
                <p:oleObj name="Equation" r:id="rId9" imgW="190440" imgH="139680" progId="Equation.DSMT4">
                  <p:embed/>
                  <p:pic>
                    <p:nvPicPr>
                      <p:cNvPr id="17" name="Object 16" descr="A right headed arrow.">
                        <a:extLst>
                          <a:ext uri="{FF2B5EF4-FFF2-40B4-BE49-F238E27FC236}">
                            <a16:creationId xmlns:a16="http://schemas.microsoft.com/office/drawing/2014/main" id="{4C1058DD-F8C5-AF1A-4890-4A96CB722420}"/>
                          </a:ext>
                        </a:extLst>
                      </p:cNvPr>
                      <p:cNvPicPr/>
                      <p:nvPr/>
                    </p:nvPicPr>
                    <p:blipFill>
                      <a:blip r:embed="rId10"/>
                      <a:stretch>
                        <a:fillRect/>
                      </a:stretch>
                    </p:blipFill>
                    <p:spPr>
                      <a:xfrm>
                        <a:off x="2371586" y="3654447"/>
                        <a:ext cx="292721" cy="215235"/>
                      </a:xfrm>
                      <a:prstGeom prst="rect">
                        <a:avLst/>
                      </a:prstGeom>
                    </p:spPr>
                  </p:pic>
                </p:oleObj>
              </mc:Fallback>
            </mc:AlternateContent>
          </a:graphicData>
        </a:graphic>
      </p:graphicFrame>
      <p:sp>
        <p:nvSpPr>
          <p:cNvPr id="25" name="Content Placeholder 24">
            <a:extLst>
              <a:ext uri="{FF2B5EF4-FFF2-40B4-BE49-F238E27FC236}">
                <a16:creationId xmlns:a16="http://schemas.microsoft.com/office/drawing/2014/main" id="{9E762CD0-A591-2C52-F630-E633C05537BE}"/>
              </a:ext>
            </a:extLst>
          </p:cNvPr>
          <p:cNvSpPr>
            <a:spLocks noGrp="1"/>
          </p:cNvSpPr>
          <p:nvPr>
            <p:ph sz="quarter" idx="19"/>
          </p:nvPr>
        </p:nvSpPr>
        <p:spPr>
          <a:xfrm>
            <a:off x="2877206" y="3526692"/>
            <a:ext cx="1980543" cy="405683"/>
          </a:xfrm>
        </p:spPr>
        <p:txBody>
          <a:bodyPr wrap="square" lIns="0" tIns="18000" rIns="0" bIns="18000" anchor="ctr" anchorCtr="0">
            <a:spAutoFit/>
          </a:bodyPr>
          <a:lstStyle/>
          <a:p>
            <a:pPr marL="0" lvl="1" indent="0">
              <a:buNone/>
            </a:pPr>
            <a:r>
              <a:rPr lang="en-US" sz="2400" dirty="0"/>
              <a:t>upper output</a:t>
            </a:r>
          </a:p>
        </p:txBody>
      </p:sp>
      <p:sp>
        <p:nvSpPr>
          <p:cNvPr id="26" name="Content Placeholder 25">
            <a:extLst>
              <a:ext uri="{FF2B5EF4-FFF2-40B4-BE49-F238E27FC236}">
                <a16:creationId xmlns:a16="http://schemas.microsoft.com/office/drawing/2014/main" id="{05AADF33-D41F-EC61-7D57-AFCB71DD0804}"/>
              </a:ext>
            </a:extLst>
          </p:cNvPr>
          <p:cNvSpPr>
            <a:spLocks noGrp="1"/>
          </p:cNvSpPr>
          <p:nvPr>
            <p:ph sz="quarter" idx="20"/>
          </p:nvPr>
        </p:nvSpPr>
        <p:spPr>
          <a:xfrm>
            <a:off x="522428" y="3993948"/>
            <a:ext cx="1761131" cy="405683"/>
          </a:xfrm>
        </p:spPr>
        <p:txBody>
          <a:bodyPr wrap="square" lIns="0" tIns="18000" rIns="0" bIns="18000" anchor="ctr" anchorCtr="0">
            <a:spAutoFit/>
          </a:bodyPr>
          <a:lstStyle/>
          <a:p>
            <a:pPr marL="1229868" lvl="2" indent="-342900"/>
            <a:r>
              <a:rPr lang="en-US" sz="2400" dirty="0"/>
              <a:t>if 1</a:t>
            </a:r>
          </a:p>
        </p:txBody>
      </p:sp>
      <p:graphicFrame>
        <p:nvGraphicFramePr>
          <p:cNvPr id="42" name="Object 41" descr="A right headed arrow.">
            <a:extLst>
              <a:ext uri="{FF2B5EF4-FFF2-40B4-BE49-F238E27FC236}">
                <a16:creationId xmlns:a16="http://schemas.microsoft.com/office/drawing/2014/main" id="{92F48BCB-3EA8-86A0-1B52-B0C1DD1A9F8F}"/>
              </a:ext>
            </a:extLst>
          </p:cNvPr>
          <p:cNvGraphicFramePr>
            <a:graphicFrameLocks noChangeAspect="1"/>
          </p:cNvGraphicFramePr>
          <p:nvPr>
            <p:extLst>
              <p:ext uri="{D42A27DB-BD31-4B8C-83A1-F6EECF244321}">
                <p14:modId xmlns:p14="http://schemas.microsoft.com/office/powerpoint/2010/main" val="350659175"/>
              </p:ext>
            </p:extLst>
          </p:nvPr>
        </p:nvGraphicFramePr>
        <p:xfrm>
          <a:off x="2380212" y="4116478"/>
          <a:ext cx="292721" cy="215235"/>
        </p:xfrm>
        <a:graphic>
          <a:graphicData uri="http://schemas.openxmlformats.org/presentationml/2006/ole">
            <mc:AlternateContent xmlns:mc="http://schemas.openxmlformats.org/markup-compatibility/2006">
              <mc:Choice xmlns:v="urn:schemas-microsoft-com:vml" Requires="v">
                <p:oleObj name="Equation" r:id="rId9" imgW="190440" imgH="139680" progId="Equation.DSMT4">
                  <p:embed/>
                </p:oleObj>
              </mc:Choice>
              <mc:Fallback>
                <p:oleObj name="Equation" r:id="rId9" imgW="190440" imgH="139680" progId="Equation.DSMT4">
                  <p:embed/>
                  <p:pic>
                    <p:nvPicPr>
                      <p:cNvPr id="41" name="Object 40" descr="A right headed arrow.">
                        <a:extLst>
                          <a:ext uri="{FF2B5EF4-FFF2-40B4-BE49-F238E27FC236}">
                            <a16:creationId xmlns:a16="http://schemas.microsoft.com/office/drawing/2014/main" id="{851BB3E8-F5F9-95C8-91CC-81406D2BC903}"/>
                          </a:ext>
                        </a:extLst>
                      </p:cNvPr>
                      <p:cNvPicPr/>
                      <p:nvPr/>
                    </p:nvPicPr>
                    <p:blipFill>
                      <a:blip r:embed="rId10"/>
                      <a:stretch>
                        <a:fillRect/>
                      </a:stretch>
                    </p:blipFill>
                    <p:spPr>
                      <a:xfrm>
                        <a:off x="2380212" y="4116478"/>
                        <a:ext cx="292721" cy="215235"/>
                      </a:xfrm>
                      <a:prstGeom prst="rect">
                        <a:avLst/>
                      </a:prstGeom>
                    </p:spPr>
                  </p:pic>
                </p:oleObj>
              </mc:Fallback>
            </mc:AlternateContent>
          </a:graphicData>
        </a:graphic>
      </p:graphicFrame>
      <p:sp>
        <p:nvSpPr>
          <p:cNvPr id="27" name="Content Placeholder 26">
            <a:extLst>
              <a:ext uri="{FF2B5EF4-FFF2-40B4-BE49-F238E27FC236}">
                <a16:creationId xmlns:a16="http://schemas.microsoft.com/office/drawing/2014/main" id="{3B015C9E-A510-C551-A2E5-B15F524040DE}"/>
              </a:ext>
            </a:extLst>
          </p:cNvPr>
          <p:cNvSpPr>
            <a:spLocks noGrp="1"/>
          </p:cNvSpPr>
          <p:nvPr>
            <p:ph sz="quarter" idx="21"/>
          </p:nvPr>
        </p:nvSpPr>
        <p:spPr>
          <a:xfrm>
            <a:off x="2887068" y="3996244"/>
            <a:ext cx="1761131" cy="405683"/>
          </a:xfrm>
        </p:spPr>
        <p:txBody>
          <a:bodyPr wrap="square" lIns="0" tIns="18000" rIns="0" bIns="18000" anchor="ctr" anchorCtr="0">
            <a:spAutoFit/>
          </a:bodyPr>
          <a:lstStyle/>
          <a:p>
            <a:pPr marL="0" lvl="2" indent="0">
              <a:buNone/>
            </a:pPr>
            <a:r>
              <a:rPr lang="en-US" sz="2400" dirty="0"/>
              <a:t>lower output</a:t>
            </a:r>
          </a:p>
        </p:txBody>
      </p:sp>
      <p:sp>
        <p:nvSpPr>
          <p:cNvPr id="28" name="Content Placeholder 27">
            <a:extLst>
              <a:ext uri="{FF2B5EF4-FFF2-40B4-BE49-F238E27FC236}">
                <a16:creationId xmlns:a16="http://schemas.microsoft.com/office/drawing/2014/main" id="{70FEF971-6E69-2547-ADB2-D509826BE65C}"/>
              </a:ext>
            </a:extLst>
          </p:cNvPr>
          <p:cNvSpPr>
            <a:spLocks noGrp="1"/>
          </p:cNvSpPr>
          <p:nvPr>
            <p:ph sz="quarter" idx="22"/>
          </p:nvPr>
        </p:nvSpPr>
        <p:spPr>
          <a:xfrm>
            <a:off x="522427" y="4495553"/>
            <a:ext cx="5573574" cy="1031232"/>
          </a:xfrm>
        </p:spPr>
        <p:txBody>
          <a:bodyPr wrap="square" lIns="0" tIns="18000" rIns="0" bIns="18000" anchor="ctr" anchorCtr="0">
            <a:spAutoFit/>
          </a:bodyPr>
          <a:lstStyle/>
          <a:p>
            <a:pPr marL="342900" indent="-342900">
              <a:spcBef>
                <a:spcPts val="0"/>
              </a:spcBef>
            </a:pPr>
            <a:r>
              <a:rPr lang="en-US" sz="2400" dirty="0"/>
              <a:t>Suppose </a:t>
            </a:r>
            <a:r>
              <a:rPr lang="en-US" sz="2400" spc="-250" dirty="0"/>
              <a:t>C P U </a:t>
            </a:r>
            <a:r>
              <a:rPr lang="en-US" sz="2400" dirty="0"/>
              <a:t>s 000 and 001 both send to memory 000</a:t>
            </a:r>
          </a:p>
          <a:p>
            <a:pPr marL="829818" lvl="1" indent="-342900">
              <a:spcBef>
                <a:spcPts val="0"/>
              </a:spcBef>
            </a:pPr>
            <a:r>
              <a:rPr lang="en-US" sz="2400" dirty="0"/>
              <a:t>Conflict in Switch 3A!</a:t>
            </a:r>
          </a:p>
        </p:txBody>
      </p:sp>
      <p:sp>
        <p:nvSpPr>
          <p:cNvPr id="29" name="Content Placeholder 28">
            <a:extLst>
              <a:ext uri="{FF2B5EF4-FFF2-40B4-BE49-F238E27FC236}">
                <a16:creationId xmlns:a16="http://schemas.microsoft.com/office/drawing/2014/main" id="{28A5F87F-F890-E057-2D58-2AF21C54E331}"/>
              </a:ext>
            </a:extLst>
          </p:cNvPr>
          <p:cNvSpPr>
            <a:spLocks noGrp="1"/>
          </p:cNvSpPr>
          <p:nvPr>
            <p:ph sz="quarter" idx="23"/>
          </p:nvPr>
        </p:nvSpPr>
        <p:spPr>
          <a:xfrm>
            <a:off x="519720" y="5557599"/>
            <a:ext cx="2568114" cy="405683"/>
          </a:xfrm>
        </p:spPr>
        <p:txBody>
          <a:bodyPr wrap="square" lIns="0" tIns="18000" rIns="0" bIns="18000" anchor="ctr" anchorCtr="0">
            <a:spAutoFit/>
          </a:bodyPr>
          <a:lstStyle/>
          <a:p>
            <a:pPr marL="829818" lvl="1" indent="-342900"/>
            <a:r>
              <a:rPr lang="en-US" sz="2400" dirty="0"/>
              <a:t>1 must wait</a:t>
            </a:r>
          </a:p>
        </p:txBody>
      </p:sp>
      <p:graphicFrame>
        <p:nvGraphicFramePr>
          <p:cNvPr id="43" name="Object 42" descr="A right headed arrow.">
            <a:extLst>
              <a:ext uri="{FF2B5EF4-FFF2-40B4-BE49-F238E27FC236}">
                <a16:creationId xmlns:a16="http://schemas.microsoft.com/office/drawing/2014/main" id="{8E29A41B-F481-9853-C84E-6F96E34121DC}"/>
              </a:ext>
            </a:extLst>
          </p:cNvPr>
          <p:cNvGraphicFramePr>
            <a:graphicFrameLocks noChangeAspect="1"/>
          </p:cNvGraphicFramePr>
          <p:nvPr>
            <p:extLst>
              <p:ext uri="{D42A27DB-BD31-4B8C-83A1-F6EECF244321}">
                <p14:modId xmlns:p14="http://schemas.microsoft.com/office/powerpoint/2010/main" val="2064660937"/>
              </p:ext>
            </p:extLst>
          </p:nvPr>
        </p:nvGraphicFramePr>
        <p:xfrm>
          <a:off x="3192609" y="5697580"/>
          <a:ext cx="292721" cy="215235"/>
        </p:xfrm>
        <a:graphic>
          <a:graphicData uri="http://schemas.openxmlformats.org/presentationml/2006/ole">
            <mc:AlternateContent xmlns:mc="http://schemas.openxmlformats.org/markup-compatibility/2006">
              <mc:Choice xmlns:v="urn:schemas-microsoft-com:vml" Requires="v">
                <p:oleObj name="Equation" r:id="rId9" imgW="190440" imgH="139680" progId="Equation.DSMT4">
                  <p:embed/>
                </p:oleObj>
              </mc:Choice>
              <mc:Fallback>
                <p:oleObj name="Equation" r:id="rId9" imgW="190440" imgH="139680" progId="Equation.DSMT4">
                  <p:embed/>
                  <p:pic>
                    <p:nvPicPr>
                      <p:cNvPr id="42" name="Object 41" descr="A right headed arrow.">
                        <a:extLst>
                          <a:ext uri="{FF2B5EF4-FFF2-40B4-BE49-F238E27FC236}">
                            <a16:creationId xmlns:a16="http://schemas.microsoft.com/office/drawing/2014/main" id="{92F48BCB-3EA8-86A0-1B52-B0C1DD1A9F8F}"/>
                          </a:ext>
                        </a:extLst>
                      </p:cNvPr>
                      <p:cNvPicPr/>
                      <p:nvPr/>
                    </p:nvPicPr>
                    <p:blipFill>
                      <a:blip r:embed="rId10"/>
                      <a:stretch>
                        <a:fillRect/>
                      </a:stretch>
                    </p:blipFill>
                    <p:spPr>
                      <a:xfrm>
                        <a:off x="3192609" y="5697580"/>
                        <a:ext cx="292721" cy="215235"/>
                      </a:xfrm>
                      <a:prstGeom prst="rect">
                        <a:avLst/>
                      </a:prstGeom>
                    </p:spPr>
                  </p:pic>
                </p:oleObj>
              </mc:Fallback>
            </mc:AlternateContent>
          </a:graphicData>
        </a:graphic>
      </p:graphicFrame>
      <p:sp>
        <p:nvSpPr>
          <p:cNvPr id="30" name="Content Placeholder 29">
            <a:extLst>
              <a:ext uri="{FF2B5EF4-FFF2-40B4-BE49-F238E27FC236}">
                <a16:creationId xmlns:a16="http://schemas.microsoft.com/office/drawing/2014/main" id="{1907DAA6-455B-B1D2-63A3-37E4900A656A}"/>
              </a:ext>
            </a:extLst>
          </p:cNvPr>
          <p:cNvSpPr>
            <a:spLocks noGrp="1"/>
          </p:cNvSpPr>
          <p:nvPr>
            <p:ph sz="quarter" idx="24"/>
          </p:nvPr>
        </p:nvSpPr>
        <p:spPr>
          <a:xfrm>
            <a:off x="3634161" y="5562741"/>
            <a:ext cx="2652339" cy="405683"/>
          </a:xfrm>
        </p:spPr>
        <p:txBody>
          <a:bodyPr wrap="square" lIns="0" tIns="18000" rIns="0" bIns="18000" anchor="ctr" anchorCtr="0">
            <a:spAutoFit/>
          </a:bodyPr>
          <a:lstStyle/>
          <a:p>
            <a:pPr marL="0" lvl="1" indent="0">
              <a:buNone/>
            </a:pPr>
            <a:r>
              <a:rPr lang="en-US" sz="2400" b="1" dirty="0"/>
              <a:t>blocking network</a:t>
            </a:r>
            <a:endParaRPr lang="en-US" sz="2400" dirty="0"/>
          </a:p>
        </p:txBody>
      </p:sp>
      <p:sp>
        <p:nvSpPr>
          <p:cNvPr id="31" name="Content Placeholder 30">
            <a:extLst>
              <a:ext uri="{FF2B5EF4-FFF2-40B4-BE49-F238E27FC236}">
                <a16:creationId xmlns:a16="http://schemas.microsoft.com/office/drawing/2014/main" id="{3F7BCE82-64E2-8374-704E-16855A88970F}"/>
              </a:ext>
            </a:extLst>
          </p:cNvPr>
          <p:cNvSpPr>
            <a:spLocks noGrp="1"/>
          </p:cNvSpPr>
          <p:nvPr>
            <p:ph sz="quarter" idx="25"/>
          </p:nvPr>
        </p:nvSpPr>
        <p:spPr>
          <a:xfrm>
            <a:off x="524216" y="6071263"/>
            <a:ext cx="4123983" cy="313350"/>
          </a:xfrm>
        </p:spPr>
        <p:txBody>
          <a:bodyPr wrap="square" lIns="0" tIns="18000" rIns="0" bIns="18000" anchor="ctr" anchorCtr="0">
            <a:spAutoFit/>
          </a:bodyPr>
          <a:lstStyle/>
          <a:p>
            <a:pPr marL="0" indent="0">
              <a:buNone/>
            </a:pPr>
            <a:r>
              <a:rPr lang="en-US" sz="1800" dirty="0"/>
              <a:t>Figure 8.5 An omega switching network</a:t>
            </a:r>
          </a:p>
        </p:txBody>
      </p:sp>
      <p:graphicFrame>
        <p:nvGraphicFramePr>
          <p:cNvPr id="44" name="Object 43" descr="A right headed arrow.">
            <a:extLst>
              <a:ext uri="{FF2B5EF4-FFF2-40B4-BE49-F238E27FC236}">
                <a16:creationId xmlns:a16="http://schemas.microsoft.com/office/drawing/2014/main" id="{5F469CAF-B58C-EC9D-D29A-589DE9CE7D77}"/>
              </a:ext>
            </a:extLst>
          </p:cNvPr>
          <p:cNvGraphicFramePr>
            <a:graphicFrameLocks noChangeAspect="1"/>
          </p:cNvGraphicFramePr>
          <p:nvPr>
            <p:extLst>
              <p:ext uri="{D42A27DB-BD31-4B8C-83A1-F6EECF244321}">
                <p14:modId xmlns:p14="http://schemas.microsoft.com/office/powerpoint/2010/main" val="3459489693"/>
              </p:ext>
            </p:extLst>
          </p:nvPr>
        </p:nvGraphicFramePr>
        <p:xfrm>
          <a:off x="4648199" y="6127869"/>
          <a:ext cx="292721" cy="215235"/>
        </p:xfrm>
        <a:graphic>
          <a:graphicData uri="http://schemas.openxmlformats.org/presentationml/2006/ole">
            <mc:AlternateContent xmlns:mc="http://schemas.openxmlformats.org/markup-compatibility/2006">
              <mc:Choice xmlns:v="urn:schemas-microsoft-com:vml" Requires="v">
                <p:oleObj name="Equation" r:id="rId9" imgW="190440" imgH="139680" progId="Equation.DSMT4">
                  <p:embed/>
                </p:oleObj>
              </mc:Choice>
              <mc:Fallback>
                <p:oleObj name="Equation" r:id="rId9" imgW="190440" imgH="139680" progId="Equation.DSMT4">
                  <p:embed/>
                  <p:pic>
                    <p:nvPicPr>
                      <p:cNvPr id="42" name="Object 41" descr="A right headed arrow.">
                        <a:extLst>
                          <a:ext uri="{FF2B5EF4-FFF2-40B4-BE49-F238E27FC236}">
                            <a16:creationId xmlns:a16="http://schemas.microsoft.com/office/drawing/2014/main" id="{92F48BCB-3EA8-86A0-1B52-B0C1DD1A9F8F}"/>
                          </a:ext>
                        </a:extLst>
                      </p:cNvPr>
                      <p:cNvPicPr/>
                      <p:nvPr/>
                    </p:nvPicPr>
                    <p:blipFill>
                      <a:blip r:embed="rId10"/>
                      <a:stretch>
                        <a:fillRect/>
                      </a:stretch>
                    </p:blipFill>
                    <p:spPr>
                      <a:xfrm>
                        <a:off x="4648199" y="6127869"/>
                        <a:ext cx="292721" cy="215235"/>
                      </a:xfrm>
                      <a:prstGeom prst="rect">
                        <a:avLst/>
                      </a:prstGeom>
                    </p:spPr>
                  </p:pic>
                </p:oleObj>
              </mc:Fallback>
            </mc:AlternateContent>
          </a:graphicData>
        </a:graphic>
      </p:graphicFrame>
      <p:pic>
        <p:nvPicPr>
          <p:cNvPr id="46" name="Picture 45" descr="The figure illustrates an omega switching network.&#10;Long description is available in notes, Press F6.">
            <a:extLst>
              <a:ext uri="{FF2B5EF4-FFF2-40B4-BE49-F238E27FC236}">
                <a16:creationId xmlns:a16="http://schemas.microsoft.com/office/drawing/2014/main" id="{A920295A-E3D3-C948-F1EC-B07BAB0B6A98}"/>
              </a:ext>
            </a:extLst>
          </p:cNvPr>
          <p:cNvPicPr>
            <a:picLocks noChangeAspect="1"/>
          </p:cNvPicPr>
          <p:nvPr/>
        </p:nvPicPr>
        <p:blipFill>
          <a:blip r:embed="rId11"/>
          <a:stretch>
            <a:fillRect/>
          </a:stretch>
        </p:blipFill>
        <p:spPr>
          <a:xfrm>
            <a:off x="6396901" y="3947519"/>
            <a:ext cx="5117196" cy="2358872"/>
          </a:xfrm>
          <a:prstGeom prst="rect">
            <a:avLst/>
          </a:prstGeom>
        </p:spPr>
      </p:pic>
    </p:spTree>
    <p:extLst>
      <p:ext uri="{BB962C8B-B14F-4D97-AF65-F5344CB8AC3E}">
        <p14:creationId xmlns:p14="http://schemas.microsoft.com/office/powerpoint/2010/main" val="2655943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F30A4-00D7-D1AC-84FD-22368579DF76}"/>
              </a:ext>
            </a:extLst>
          </p:cNvPr>
          <p:cNvSpPr>
            <a:spLocks noGrp="1"/>
          </p:cNvSpPr>
          <p:nvPr>
            <p:ph type="title"/>
          </p:nvPr>
        </p:nvSpPr>
        <p:spPr>
          <a:xfrm>
            <a:off x="522327" y="304734"/>
            <a:ext cx="11153736" cy="559572"/>
          </a:xfrm>
        </p:spPr>
        <p:txBody>
          <a:bodyPr wrap="square" lIns="0" tIns="18000" rIns="0" bIns="18000" anchor="ctr" anchorCtr="0">
            <a:spAutoFit/>
          </a:bodyPr>
          <a:lstStyle/>
          <a:p>
            <a:r>
              <a:rPr lang="en-US" sz="3400" spc="-500" dirty="0"/>
              <a:t>N U M </a:t>
            </a:r>
            <a:r>
              <a:rPr lang="en-US" sz="3400" dirty="0"/>
              <a:t>A Multiprocessors</a:t>
            </a:r>
          </a:p>
        </p:txBody>
      </p:sp>
      <p:sp>
        <p:nvSpPr>
          <p:cNvPr id="3" name="Content Placeholder 2">
            <a:extLst>
              <a:ext uri="{FF2B5EF4-FFF2-40B4-BE49-F238E27FC236}">
                <a16:creationId xmlns:a16="http://schemas.microsoft.com/office/drawing/2014/main" id="{C8E34457-DFAE-DBB7-3674-8B55A1DEBD7A}"/>
              </a:ext>
            </a:extLst>
          </p:cNvPr>
          <p:cNvSpPr>
            <a:spLocks noGrp="1"/>
          </p:cNvSpPr>
          <p:nvPr>
            <p:ph sz="quarter" idx="12"/>
          </p:nvPr>
        </p:nvSpPr>
        <p:spPr>
          <a:xfrm>
            <a:off x="522327" y="1108593"/>
            <a:ext cx="11132290" cy="1759900"/>
          </a:xfrm>
        </p:spPr>
        <p:txBody>
          <a:bodyPr wrap="square" lIns="0" tIns="18000" rIns="0" bIns="18000" anchor="ctr" anchorCtr="0">
            <a:spAutoFit/>
          </a:bodyPr>
          <a:lstStyle/>
          <a:p>
            <a:pPr marL="0" indent="0">
              <a:spcBef>
                <a:spcPts val="0"/>
              </a:spcBef>
              <a:buSzPts val="2400"/>
              <a:buNone/>
            </a:pPr>
            <a:r>
              <a:rPr lang="en-US" sz="2800" dirty="0"/>
              <a:t>If no. of </a:t>
            </a:r>
            <a:r>
              <a:rPr lang="en-US" sz="2800" spc="-300" dirty="0"/>
              <a:t>C P </a:t>
            </a:r>
            <a:r>
              <a:rPr lang="en-US" sz="2800" dirty="0"/>
              <a:t>Us increases, </a:t>
            </a:r>
            <a:r>
              <a:rPr lang="en-US" sz="2800" spc="-300" dirty="0"/>
              <a:t>U M </a:t>
            </a:r>
            <a:r>
              <a:rPr lang="en-US" sz="2800" dirty="0"/>
              <a:t>A becomes difficult (or expensive)</a:t>
            </a:r>
          </a:p>
          <a:p>
            <a:pPr marL="0" indent="0">
              <a:spcBef>
                <a:spcPts val="0"/>
              </a:spcBef>
              <a:buSzPts val="2400"/>
              <a:buNone/>
            </a:pPr>
            <a:r>
              <a:rPr lang="en-US" sz="2800" dirty="0"/>
              <a:t>Solution: </a:t>
            </a:r>
            <a:r>
              <a:rPr lang="en-US" sz="2800" spc="-300" dirty="0"/>
              <a:t>N U M </a:t>
            </a:r>
            <a:r>
              <a:rPr lang="en-US" sz="2800" dirty="0"/>
              <a:t>A</a:t>
            </a:r>
          </a:p>
          <a:p>
            <a:pPr marL="0" indent="0">
              <a:spcBef>
                <a:spcPts val="0"/>
              </a:spcBef>
              <a:buSzPts val="2400"/>
              <a:buNone/>
            </a:pPr>
            <a:r>
              <a:rPr lang="en-US" sz="2800" dirty="0"/>
              <a:t>Characteristics of </a:t>
            </a:r>
            <a:r>
              <a:rPr lang="en-US" sz="2800" spc="-300" dirty="0"/>
              <a:t>N U M </a:t>
            </a:r>
            <a:r>
              <a:rPr lang="en-US" sz="2800" dirty="0"/>
              <a:t>A machines which distinguish them from other multiprocessors:</a:t>
            </a:r>
          </a:p>
        </p:txBody>
      </p:sp>
      <p:sp>
        <p:nvSpPr>
          <p:cNvPr id="4" name="Content Placeholder 3">
            <a:extLst>
              <a:ext uri="{FF2B5EF4-FFF2-40B4-BE49-F238E27FC236}">
                <a16:creationId xmlns:a16="http://schemas.microsoft.com/office/drawing/2014/main" id="{C88A1774-F338-4CF7-A89C-E5F76B588BA9}"/>
              </a:ext>
            </a:extLst>
          </p:cNvPr>
          <p:cNvSpPr>
            <a:spLocks noGrp="1"/>
          </p:cNvSpPr>
          <p:nvPr>
            <p:ph sz="quarter" idx="13"/>
          </p:nvPr>
        </p:nvSpPr>
        <p:spPr>
          <a:xfrm>
            <a:off x="523165" y="3103705"/>
            <a:ext cx="11131158" cy="1913789"/>
          </a:xfrm>
        </p:spPr>
        <p:txBody>
          <a:bodyPr wrap="square" lIns="0" tIns="18000" rIns="0" bIns="18000" anchor="ctr" anchorCtr="0">
            <a:spAutoFit/>
          </a:bodyPr>
          <a:lstStyle/>
          <a:p>
            <a:pPr marL="944118" lvl="1" indent="-457200">
              <a:buSzPts val="2400"/>
              <a:buFont typeface="+mj-lt"/>
              <a:buAutoNum type="arabicPeriod"/>
            </a:pPr>
            <a:r>
              <a:rPr lang="en-US" sz="2800" dirty="0"/>
              <a:t>There is a single address space visible to all </a:t>
            </a:r>
            <a:r>
              <a:rPr lang="en-US" sz="2800" spc="-300" dirty="0"/>
              <a:t>C P </a:t>
            </a:r>
            <a:r>
              <a:rPr lang="en-US" sz="2800" dirty="0"/>
              <a:t>Us.</a:t>
            </a:r>
          </a:p>
          <a:p>
            <a:pPr marL="944118" lvl="1" indent="-457200">
              <a:buSzPts val="2400"/>
              <a:buFont typeface="+mj-lt"/>
              <a:buAutoNum type="arabicPeriod"/>
            </a:pPr>
            <a:r>
              <a:rPr lang="en-US" sz="2800" dirty="0"/>
              <a:t>Access to remote memory is via LOAD and STORE instructions.</a:t>
            </a:r>
          </a:p>
          <a:p>
            <a:pPr marL="944118" lvl="1" indent="-457200">
              <a:buSzPts val="2400"/>
              <a:buFont typeface="+mj-lt"/>
              <a:buAutoNum type="arabicPeriod"/>
            </a:pPr>
            <a:r>
              <a:rPr lang="en-US" sz="2800" dirty="0"/>
              <a:t>Access to remote memory is slower than access to local memory.</a:t>
            </a:r>
          </a:p>
        </p:txBody>
      </p:sp>
    </p:spTree>
    <p:extLst>
      <p:ext uri="{BB962C8B-B14F-4D97-AF65-F5344CB8AC3E}">
        <p14:creationId xmlns:p14="http://schemas.microsoft.com/office/powerpoint/2010/main" val="374976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F30A4-00D7-D1AC-84FD-22368579DF76}"/>
              </a:ext>
            </a:extLst>
          </p:cNvPr>
          <p:cNvSpPr>
            <a:spLocks noGrp="1"/>
          </p:cNvSpPr>
          <p:nvPr>
            <p:ph type="title"/>
          </p:nvPr>
        </p:nvSpPr>
        <p:spPr>
          <a:xfrm>
            <a:off x="521959" y="304734"/>
            <a:ext cx="11154104" cy="559572"/>
          </a:xfrm>
        </p:spPr>
        <p:txBody>
          <a:bodyPr wrap="square" lIns="0" tIns="18000" rIns="0" bIns="18000" anchor="ctr" anchorCtr="0">
            <a:spAutoFit/>
          </a:bodyPr>
          <a:lstStyle/>
          <a:p>
            <a:r>
              <a:rPr lang="en-US" sz="3400" dirty="0"/>
              <a:t>Two Types</a:t>
            </a:r>
          </a:p>
        </p:txBody>
      </p:sp>
      <p:sp>
        <p:nvSpPr>
          <p:cNvPr id="3" name="Content Placeholder 2">
            <a:extLst>
              <a:ext uri="{FF2B5EF4-FFF2-40B4-BE49-F238E27FC236}">
                <a16:creationId xmlns:a16="http://schemas.microsoft.com/office/drawing/2014/main" id="{C8E34457-DFAE-DBB7-3674-8B55A1DEBD7A}"/>
              </a:ext>
            </a:extLst>
          </p:cNvPr>
          <p:cNvSpPr>
            <a:spLocks noGrp="1"/>
          </p:cNvSpPr>
          <p:nvPr>
            <p:ph sz="quarter" idx="12"/>
          </p:nvPr>
        </p:nvSpPr>
        <p:spPr>
          <a:xfrm>
            <a:off x="521959" y="1093897"/>
            <a:ext cx="11132658" cy="975070"/>
          </a:xfrm>
        </p:spPr>
        <p:txBody>
          <a:bodyPr wrap="square" lIns="0" tIns="18000" rIns="0" bIns="18000" anchor="ctr" anchorCtr="0">
            <a:spAutoFit/>
          </a:bodyPr>
          <a:lstStyle/>
          <a:p>
            <a:pPr marL="342900" indent="-342900">
              <a:spcBef>
                <a:spcPts val="600"/>
              </a:spcBef>
              <a:buSzPts val="2400"/>
            </a:pPr>
            <a:r>
              <a:rPr lang="en-US" sz="2800" spc="-300" dirty="0"/>
              <a:t>N </a:t>
            </a:r>
            <a:r>
              <a:rPr lang="en-US" sz="2800" dirty="0"/>
              <a:t>C-</a:t>
            </a:r>
            <a:r>
              <a:rPr lang="en-US" sz="2800" spc="-300" dirty="0"/>
              <a:t>N U M </a:t>
            </a:r>
            <a:r>
              <a:rPr lang="en-US" sz="2800" dirty="0"/>
              <a:t>A (Non Cache-coherent </a:t>
            </a:r>
            <a:r>
              <a:rPr lang="en-US" sz="2800" spc="-300" dirty="0"/>
              <a:t>N U M </a:t>
            </a:r>
            <a:r>
              <a:rPr lang="en-US" sz="2800" dirty="0"/>
              <a:t>A)</a:t>
            </a:r>
          </a:p>
          <a:p>
            <a:pPr marL="342900" indent="-342900">
              <a:spcBef>
                <a:spcPts val="600"/>
              </a:spcBef>
              <a:buSzPts val="2400"/>
            </a:pPr>
            <a:r>
              <a:rPr lang="en-US" sz="2800" spc="-300" dirty="0"/>
              <a:t>C </a:t>
            </a:r>
            <a:r>
              <a:rPr lang="en-US" sz="2800" dirty="0"/>
              <a:t>C-</a:t>
            </a:r>
            <a:r>
              <a:rPr lang="en-US" sz="2800" spc="-300" dirty="0"/>
              <a:t>N U M </a:t>
            </a:r>
            <a:r>
              <a:rPr lang="en-US" sz="2800" dirty="0"/>
              <a:t>A (Cache-Coherent </a:t>
            </a:r>
            <a:r>
              <a:rPr lang="en-US" sz="2800" spc="-300" dirty="0"/>
              <a:t>N U M </a:t>
            </a:r>
            <a:r>
              <a:rPr lang="en-US" sz="2800" dirty="0"/>
              <a:t>A)</a:t>
            </a:r>
            <a:endParaRPr lang="en-US" sz="1800" dirty="0"/>
          </a:p>
        </p:txBody>
      </p:sp>
    </p:spTree>
    <p:extLst>
      <p:ext uri="{BB962C8B-B14F-4D97-AF65-F5344CB8AC3E}">
        <p14:creationId xmlns:p14="http://schemas.microsoft.com/office/powerpoint/2010/main" val="145064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A9BD3-9668-8D95-85D1-766E0BE69C00}"/>
              </a:ext>
            </a:extLst>
          </p:cNvPr>
          <p:cNvSpPr>
            <a:spLocks noGrp="1"/>
          </p:cNvSpPr>
          <p:nvPr>
            <p:ph type="title"/>
          </p:nvPr>
        </p:nvSpPr>
        <p:spPr>
          <a:xfrm>
            <a:off x="521959" y="316501"/>
            <a:ext cx="11154104" cy="559572"/>
          </a:xfrm>
        </p:spPr>
        <p:txBody>
          <a:bodyPr wrap="square" lIns="0" tIns="18000" rIns="0" bIns="18000" anchor="ctr" anchorCtr="0">
            <a:spAutoFit/>
          </a:bodyPr>
          <a:lstStyle/>
          <a:p>
            <a:r>
              <a:rPr lang="en-US" sz="3400" spc="-500" dirty="0"/>
              <a:t>C </a:t>
            </a:r>
            <a:r>
              <a:rPr lang="en-US" sz="3400" noProof="0" dirty="0" err="1"/>
              <a:t>C</a:t>
            </a:r>
            <a:r>
              <a:rPr lang="en-US" sz="3400" noProof="0" dirty="0"/>
              <a:t> </a:t>
            </a:r>
            <a:r>
              <a:rPr lang="en-US" sz="3400" spc="-500" dirty="0"/>
              <a:t>N U M </a:t>
            </a:r>
            <a:r>
              <a:rPr lang="en-US" sz="3400" noProof="0" dirty="0"/>
              <a:t>A Multiprocessors: </a:t>
            </a:r>
            <a:r>
              <a:rPr lang="en-US" sz="3400" dirty="0"/>
              <a:t>D</a:t>
            </a:r>
            <a:r>
              <a:rPr lang="en-US" sz="3400" noProof="0" dirty="0" err="1"/>
              <a:t>irectory</a:t>
            </a:r>
            <a:r>
              <a:rPr lang="en-US" sz="3400" noProof="0" dirty="0"/>
              <a:t>-Based</a:t>
            </a:r>
            <a:r>
              <a:rPr lang="en-US" sz="3400" dirty="0"/>
              <a:t> (1)</a:t>
            </a:r>
          </a:p>
        </p:txBody>
      </p:sp>
      <p:pic>
        <p:nvPicPr>
          <p:cNvPr id="7" name="Picture 6" descr="An illustration of C C N U M A multiprocessors.&#10;Long description1 is available in notes, press F6">
            <a:extLst>
              <a:ext uri="{FF2B5EF4-FFF2-40B4-BE49-F238E27FC236}">
                <a16:creationId xmlns:a16="http://schemas.microsoft.com/office/drawing/2014/main" id="{3978ABD5-A089-5082-1EC2-CF2A667CC4ED}"/>
              </a:ext>
            </a:extLst>
          </p:cNvPr>
          <p:cNvPicPr>
            <a:picLocks noChangeAspect="1"/>
          </p:cNvPicPr>
          <p:nvPr/>
        </p:nvPicPr>
        <p:blipFill rotWithShape="1">
          <a:blip r:embed="rId3"/>
          <a:srcRect b="48603"/>
          <a:stretch/>
        </p:blipFill>
        <p:spPr>
          <a:xfrm>
            <a:off x="2257668" y="1103538"/>
            <a:ext cx="7676667" cy="1926389"/>
          </a:xfrm>
          <a:prstGeom prst="rect">
            <a:avLst/>
          </a:prstGeom>
        </p:spPr>
      </p:pic>
      <p:pic>
        <p:nvPicPr>
          <p:cNvPr id="30" name="Picture 29" descr="A two-part illustration of C C N U M A multiprocessors.&#10;Long description2 is available in notes, Press F6.">
            <a:extLst>
              <a:ext uri="{FF2B5EF4-FFF2-40B4-BE49-F238E27FC236}">
                <a16:creationId xmlns:a16="http://schemas.microsoft.com/office/drawing/2014/main" id="{49C6F09F-BDFA-18CA-0ED7-2B679D35F1BE}"/>
              </a:ext>
            </a:extLst>
          </p:cNvPr>
          <p:cNvPicPr>
            <a:picLocks noChangeAspect="1"/>
          </p:cNvPicPr>
          <p:nvPr/>
        </p:nvPicPr>
        <p:blipFill rotWithShape="1">
          <a:blip r:embed="rId4"/>
          <a:srcRect t="52253"/>
          <a:stretch/>
        </p:blipFill>
        <p:spPr>
          <a:xfrm>
            <a:off x="3422090" y="3116808"/>
            <a:ext cx="5363510" cy="1808106"/>
          </a:xfrm>
          <a:prstGeom prst="rect">
            <a:avLst/>
          </a:prstGeom>
        </p:spPr>
      </p:pic>
      <p:sp>
        <p:nvSpPr>
          <p:cNvPr id="3" name="Content Placeholder 2">
            <a:extLst>
              <a:ext uri="{FF2B5EF4-FFF2-40B4-BE49-F238E27FC236}">
                <a16:creationId xmlns:a16="http://schemas.microsoft.com/office/drawing/2014/main" id="{A4DDFF32-0C8D-111B-B379-FEF41E0B172F}"/>
              </a:ext>
            </a:extLst>
          </p:cNvPr>
          <p:cNvSpPr>
            <a:spLocks noGrp="1"/>
          </p:cNvSpPr>
          <p:nvPr>
            <p:ph sz="quarter" idx="12"/>
          </p:nvPr>
        </p:nvSpPr>
        <p:spPr>
          <a:xfrm>
            <a:off x="4037816" y="5059133"/>
            <a:ext cx="4124487" cy="1259763"/>
          </a:xfrm>
        </p:spPr>
        <p:txBody>
          <a:bodyPr wrap="square" lIns="0" tIns="18000" rIns="0" bIns="18000" anchor="ctr" anchorCtr="0">
            <a:spAutoFit/>
          </a:bodyPr>
          <a:lstStyle/>
          <a:p>
            <a:pPr marL="0" indent="0">
              <a:spcBef>
                <a:spcPts val="300"/>
              </a:spcBef>
              <a:buNone/>
            </a:pPr>
            <a:r>
              <a:rPr lang="en-US" sz="1800" noProof="0" dirty="0"/>
              <a:t>Figure 8.6</a:t>
            </a:r>
          </a:p>
          <a:p>
            <a:pPr marL="0" indent="0">
              <a:spcBef>
                <a:spcPts val="300"/>
              </a:spcBef>
              <a:buNone/>
            </a:pPr>
            <a:r>
              <a:rPr lang="en-US" sz="1800" noProof="0" dirty="0"/>
              <a:t>(a) 256-node directory-based </a:t>
            </a:r>
            <a:r>
              <a:rPr lang="en-US" sz="1800" noProof="0" dirty="0" err="1"/>
              <a:t>multiproc</a:t>
            </a:r>
            <a:r>
              <a:rPr lang="en-US" sz="1800" noProof="0" dirty="0"/>
              <a:t>.</a:t>
            </a:r>
          </a:p>
          <a:p>
            <a:pPr marL="0" indent="0">
              <a:spcBef>
                <a:spcPts val="300"/>
              </a:spcBef>
              <a:buNone/>
            </a:pPr>
            <a:r>
              <a:rPr lang="en-US" sz="1800" noProof="0" dirty="0">
                <a:solidFill>
                  <a:schemeClr val="dk1"/>
                </a:solidFill>
              </a:rPr>
              <a:t>(b) division of 32-bit address into fields. </a:t>
            </a:r>
          </a:p>
          <a:p>
            <a:pPr marL="0" indent="0">
              <a:spcBef>
                <a:spcPts val="300"/>
              </a:spcBef>
              <a:buNone/>
            </a:pPr>
            <a:r>
              <a:rPr lang="en-US" sz="1800" noProof="0" dirty="0">
                <a:solidFill>
                  <a:schemeClr val="dk1"/>
                </a:solidFill>
              </a:rPr>
              <a:t>(c) The directory at node 36.</a:t>
            </a:r>
          </a:p>
        </p:txBody>
      </p:sp>
    </p:spTree>
    <p:extLst>
      <p:ext uri="{BB962C8B-B14F-4D97-AF65-F5344CB8AC3E}">
        <p14:creationId xmlns:p14="http://schemas.microsoft.com/office/powerpoint/2010/main" val="4174108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A9BD3-9668-8D95-85D1-766E0BE69C00}"/>
              </a:ext>
            </a:extLst>
          </p:cNvPr>
          <p:cNvSpPr>
            <a:spLocks noGrp="1"/>
          </p:cNvSpPr>
          <p:nvPr>
            <p:ph type="title"/>
          </p:nvPr>
        </p:nvSpPr>
        <p:spPr>
          <a:xfrm>
            <a:off x="521959" y="306976"/>
            <a:ext cx="11154104" cy="559572"/>
          </a:xfrm>
        </p:spPr>
        <p:txBody>
          <a:bodyPr wrap="square" lIns="0" tIns="18000" rIns="0" bIns="18000" anchor="ctr" anchorCtr="0">
            <a:spAutoFit/>
          </a:bodyPr>
          <a:lstStyle/>
          <a:p>
            <a:r>
              <a:rPr lang="en-US" sz="3400" spc="-500" dirty="0"/>
              <a:t>C </a:t>
            </a:r>
            <a:r>
              <a:rPr lang="en-US" sz="3400" dirty="0" err="1"/>
              <a:t>C</a:t>
            </a:r>
            <a:r>
              <a:rPr lang="en-US" sz="3400" dirty="0"/>
              <a:t> </a:t>
            </a:r>
            <a:r>
              <a:rPr lang="en-US" sz="3400" spc="-500" dirty="0"/>
              <a:t>N U M </a:t>
            </a:r>
            <a:r>
              <a:rPr lang="en-US" sz="3400" dirty="0"/>
              <a:t>A Multiprocessors: Directory-Based (2)</a:t>
            </a:r>
          </a:p>
        </p:txBody>
      </p:sp>
      <p:pic>
        <p:nvPicPr>
          <p:cNvPr id="9" name="Picture 8" descr="An illustration of C C N U M A multiprocessors.&#10;Long description is available in notes, press F6">
            <a:extLst>
              <a:ext uri="{FF2B5EF4-FFF2-40B4-BE49-F238E27FC236}">
                <a16:creationId xmlns:a16="http://schemas.microsoft.com/office/drawing/2014/main" id="{7898D46F-0C86-046B-9915-1C31A0807B0E}"/>
              </a:ext>
            </a:extLst>
          </p:cNvPr>
          <p:cNvPicPr>
            <a:picLocks noChangeAspect="1"/>
          </p:cNvPicPr>
          <p:nvPr/>
        </p:nvPicPr>
        <p:blipFill>
          <a:blip r:embed="rId3"/>
          <a:stretch>
            <a:fillRect/>
          </a:stretch>
        </p:blipFill>
        <p:spPr>
          <a:xfrm>
            <a:off x="951766" y="2206836"/>
            <a:ext cx="10303688" cy="2730222"/>
          </a:xfrm>
          <a:prstGeom prst="rect">
            <a:avLst/>
          </a:prstGeom>
        </p:spPr>
      </p:pic>
      <p:sp>
        <p:nvSpPr>
          <p:cNvPr id="4" name="Content Placeholder 3">
            <a:extLst>
              <a:ext uri="{FF2B5EF4-FFF2-40B4-BE49-F238E27FC236}">
                <a16:creationId xmlns:a16="http://schemas.microsoft.com/office/drawing/2014/main" id="{9AD61A42-F5C1-A992-F539-E63B4AF01B9C}"/>
              </a:ext>
            </a:extLst>
          </p:cNvPr>
          <p:cNvSpPr>
            <a:spLocks noGrp="1"/>
          </p:cNvSpPr>
          <p:nvPr>
            <p:ph sz="quarter" idx="13"/>
          </p:nvPr>
        </p:nvSpPr>
        <p:spPr>
          <a:xfrm>
            <a:off x="3525193" y="5787684"/>
            <a:ext cx="5141613" cy="313350"/>
          </a:xfrm>
        </p:spPr>
        <p:txBody>
          <a:bodyPr wrap="square" lIns="0" tIns="18000" rIns="0" bIns="18000" anchor="ctr" anchorCtr="0">
            <a:spAutoFit/>
          </a:bodyPr>
          <a:lstStyle/>
          <a:p>
            <a:pPr marL="0" indent="0">
              <a:buNone/>
            </a:pPr>
            <a:r>
              <a:rPr lang="en-US" sz="1800" dirty="0"/>
              <a:t>Figure 8.6 (a) 256-node directory-based </a:t>
            </a:r>
            <a:r>
              <a:rPr lang="en-US" sz="1800" dirty="0" err="1"/>
              <a:t>multiproc</a:t>
            </a:r>
            <a:r>
              <a:rPr lang="en-US" sz="1800" dirty="0"/>
              <a:t>.</a:t>
            </a:r>
          </a:p>
        </p:txBody>
      </p:sp>
    </p:spTree>
    <p:extLst>
      <p:ext uri="{BB962C8B-B14F-4D97-AF65-F5344CB8AC3E}">
        <p14:creationId xmlns:p14="http://schemas.microsoft.com/office/powerpoint/2010/main" val="2076719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D75E-21FB-BB8B-3782-F40BF62ADDAC}"/>
              </a:ext>
            </a:extLst>
          </p:cNvPr>
          <p:cNvSpPr>
            <a:spLocks noGrp="1"/>
          </p:cNvSpPr>
          <p:nvPr>
            <p:ph type="title"/>
          </p:nvPr>
        </p:nvSpPr>
        <p:spPr>
          <a:xfrm>
            <a:off x="521959" y="306974"/>
            <a:ext cx="11154104" cy="559572"/>
          </a:xfrm>
        </p:spPr>
        <p:txBody>
          <a:bodyPr wrap="square" lIns="0" tIns="18000" rIns="0" bIns="18000" anchor="ctr" anchorCtr="0">
            <a:spAutoFit/>
          </a:bodyPr>
          <a:lstStyle/>
          <a:p>
            <a:r>
              <a:rPr lang="en-US" sz="3400" spc="-500" dirty="0"/>
              <a:t>C </a:t>
            </a:r>
            <a:r>
              <a:rPr lang="en-US" sz="3400" dirty="0" err="1"/>
              <a:t>C</a:t>
            </a:r>
            <a:r>
              <a:rPr lang="en-US" sz="3400" dirty="0"/>
              <a:t> </a:t>
            </a:r>
            <a:r>
              <a:rPr lang="en-US" sz="3400" spc="-500" dirty="0"/>
              <a:t>N U M </a:t>
            </a:r>
            <a:r>
              <a:rPr lang="en-US" sz="3400" dirty="0"/>
              <a:t>A Multiprocessors: Directory-Based (3)</a:t>
            </a:r>
          </a:p>
        </p:txBody>
      </p:sp>
      <p:sp>
        <p:nvSpPr>
          <p:cNvPr id="3" name="Content Placeholder 2">
            <a:extLst>
              <a:ext uri="{FF2B5EF4-FFF2-40B4-BE49-F238E27FC236}">
                <a16:creationId xmlns:a16="http://schemas.microsoft.com/office/drawing/2014/main" id="{0CF6CB67-E14C-7E93-D711-35A5668E8DBB}"/>
              </a:ext>
            </a:extLst>
          </p:cNvPr>
          <p:cNvSpPr>
            <a:spLocks noGrp="1"/>
          </p:cNvSpPr>
          <p:nvPr>
            <p:ph sz="quarter" idx="12"/>
          </p:nvPr>
        </p:nvSpPr>
        <p:spPr>
          <a:xfrm>
            <a:off x="521108" y="1347531"/>
            <a:ext cx="11154104" cy="467239"/>
          </a:xfrm>
        </p:spPr>
        <p:txBody>
          <a:bodyPr wrap="square" lIns="0" tIns="18000" rIns="0" bIns="18000" anchor="ctr" anchorCtr="0">
            <a:spAutoFit/>
          </a:bodyPr>
          <a:lstStyle/>
          <a:p>
            <a:pPr marL="457200" indent="-457200">
              <a:buFont typeface="+mj-lt"/>
              <a:buAutoNum type="arabicPeriod"/>
            </a:pPr>
            <a:r>
              <a:rPr lang="en-US" sz="2800" spc="-250" dirty="0">
                <a:solidFill>
                  <a:schemeClr val="tx1"/>
                </a:solidFill>
              </a:rPr>
              <a:t>C P </a:t>
            </a:r>
            <a:r>
              <a:rPr lang="en-US" sz="2800" dirty="0">
                <a:solidFill>
                  <a:schemeClr val="tx1"/>
                </a:solidFill>
              </a:rPr>
              <a:t>U 20: Fetches address X</a:t>
            </a:r>
          </a:p>
        </p:txBody>
      </p:sp>
      <p:sp>
        <p:nvSpPr>
          <p:cNvPr id="4" name="Content Placeholder 3">
            <a:extLst>
              <a:ext uri="{FF2B5EF4-FFF2-40B4-BE49-F238E27FC236}">
                <a16:creationId xmlns:a16="http://schemas.microsoft.com/office/drawing/2014/main" id="{28FBF89C-7CE3-B3F3-283B-0ECD584D6BA5}"/>
              </a:ext>
            </a:extLst>
          </p:cNvPr>
          <p:cNvSpPr>
            <a:spLocks noGrp="1"/>
          </p:cNvSpPr>
          <p:nvPr>
            <p:ph sz="quarter" idx="13"/>
          </p:nvPr>
        </p:nvSpPr>
        <p:spPr>
          <a:xfrm>
            <a:off x="522797" y="2019984"/>
            <a:ext cx="1839403" cy="467239"/>
          </a:xfrm>
        </p:spPr>
        <p:txBody>
          <a:bodyPr wrap="square" lIns="0" tIns="18000" rIns="0" bIns="18000" anchor="ctr" anchorCtr="0">
            <a:spAutoFit/>
          </a:bodyPr>
          <a:lstStyle/>
          <a:p>
            <a:pPr marL="772668" lvl="1" indent="-285750"/>
            <a:r>
              <a:rPr lang="en-US" sz="2800" spc="-250" dirty="0">
                <a:solidFill>
                  <a:schemeClr val="tx1"/>
                </a:solidFill>
              </a:rPr>
              <a:t>M </a:t>
            </a:r>
            <a:r>
              <a:rPr lang="en-US" sz="2800" spc="-250" dirty="0" err="1">
                <a:solidFill>
                  <a:schemeClr val="tx1"/>
                </a:solidFill>
              </a:rPr>
              <a:t>M</a:t>
            </a:r>
            <a:r>
              <a:rPr lang="en-US" sz="2800" spc="-250" dirty="0">
                <a:solidFill>
                  <a:schemeClr val="tx1"/>
                </a:solidFill>
              </a:rPr>
              <a:t> </a:t>
            </a:r>
            <a:r>
              <a:rPr lang="en-US" sz="2800" dirty="0">
                <a:solidFill>
                  <a:schemeClr val="tx1"/>
                </a:solidFill>
              </a:rPr>
              <a:t>U:</a:t>
            </a:r>
          </a:p>
        </p:txBody>
      </p:sp>
      <p:graphicFrame>
        <p:nvGraphicFramePr>
          <p:cNvPr id="23" name="Object 22" descr="P A equals 0 times 24000108">
            <a:extLst>
              <a:ext uri="{FF2B5EF4-FFF2-40B4-BE49-F238E27FC236}">
                <a16:creationId xmlns:a16="http://schemas.microsoft.com/office/drawing/2014/main" id="{CED5141D-E5BF-B858-4568-FFE1921E3D84}"/>
              </a:ext>
            </a:extLst>
          </p:cNvPr>
          <p:cNvGraphicFramePr>
            <a:graphicFrameLocks noChangeAspect="1"/>
          </p:cNvGraphicFramePr>
          <p:nvPr>
            <p:extLst>
              <p:ext uri="{D42A27DB-BD31-4B8C-83A1-F6EECF244321}">
                <p14:modId xmlns:p14="http://schemas.microsoft.com/office/powerpoint/2010/main" val="1526472281"/>
              </p:ext>
            </p:extLst>
          </p:nvPr>
        </p:nvGraphicFramePr>
        <p:xfrm>
          <a:off x="2467018" y="2043271"/>
          <a:ext cx="3364891" cy="396729"/>
        </p:xfrm>
        <a:graphic>
          <a:graphicData uri="http://schemas.openxmlformats.org/presentationml/2006/ole">
            <mc:AlternateContent xmlns:mc="http://schemas.openxmlformats.org/markup-compatibility/2006">
              <mc:Choice xmlns:v="urn:schemas-microsoft-com:vml" Requires="v">
                <p:oleObj name="Equation" r:id="rId3" imgW="1307880" imgH="177480" progId="Equation.DSMT4">
                  <p:embed/>
                </p:oleObj>
              </mc:Choice>
              <mc:Fallback>
                <p:oleObj name="Equation" r:id="rId3" imgW="1307880" imgH="177480" progId="Equation.DSMT4">
                  <p:embed/>
                  <p:pic>
                    <p:nvPicPr>
                      <p:cNvPr id="39" name="Object 38" descr="A right headed arrow.">
                        <a:extLst>
                          <a:ext uri="{FF2B5EF4-FFF2-40B4-BE49-F238E27FC236}">
                            <a16:creationId xmlns:a16="http://schemas.microsoft.com/office/drawing/2014/main" id="{51F99511-1B1F-8D86-1B36-B1297A0D4DAD}"/>
                          </a:ext>
                        </a:extLst>
                      </p:cNvPr>
                      <p:cNvPicPr/>
                      <p:nvPr/>
                    </p:nvPicPr>
                    <p:blipFill>
                      <a:blip r:embed="rId4"/>
                      <a:stretch>
                        <a:fillRect/>
                      </a:stretch>
                    </p:blipFill>
                    <p:spPr>
                      <a:xfrm>
                        <a:off x="2467018" y="2043271"/>
                        <a:ext cx="3364891" cy="396729"/>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BE86AFB1-2F2D-588C-4FED-3734FC13AA76}"/>
              </a:ext>
            </a:extLst>
          </p:cNvPr>
          <p:cNvSpPr>
            <a:spLocks noGrp="1"/>
          </p:cNvSpPr>
          <p:nvPr>
            <p:ph sz="quarter" idx="14"/>
          </p:nvPr>
        </p:nvSpPr>
        <p:spPr>
          <a:xfrm>
            <a:off x="522428" y="2623348"/>
            <a:ext cx="701307" cy="467239"/>
          </a:xfrm>
        </p:spPr>
        <p:txBody>
          <a:bodyPr wrap="square" lIns="0" tIns="18000" rIns="0" bIns="18000" anchor="ctr" anchorCtr="0">
            <a:spAutoFit/>
          </a:bodyPr>
          <a:lstStyle/>
          <a:p>
            <a:pPr marL="772668" lvl="1" indent="-285750"/>
            <a:r>
              <a:rPr lang="en-US" sz="2800" dirty="0"/>
              <a:t>  </a:t>
            </a:r>
          </a:p>
        </p:txBody>
      </p:sp>
      <p:graphicFrame>
        <p:nvGraphicFramePr>
          <p:cNvPr id="24" name="Object 23" descr="A right headed arrow.">
            <a:extLst>
              <a:ext uri="{FF2B5EF4-FFF2-40B4-BE49-F238E27FC236}">
                <a16:creationId xmlns:a16="http://schemas.microsoft.com/office/drawing/2014/main" id="{95F87CB4-EEC8-7DEF-4BE7-4410031F9070}"/>
              </a:ext>
            </a:extLst>
          </p:cNvPr>
          <p:cNvGraphicFramePr>
            <a:graphicFrameLocks noChangeAspect="1"/>
          </p:cNvGraphicFramePr>
          <p:nvPr>
            <p:extLst>
              <p:ext uri="{D42A27DB-BD31-4B8C-83A1-F6EECF244321}">
                <p14:modId xmlns:p14="http://schemas.microsoft.com/office/powerpoint/2010/main" val="3162360013"/>
              </p:ext>
            </p:extLst>
          </p:nvPr>
        </p:nvGraphicFramePr>
        <p:xfrm>
          <a:off x="1283957" y="2768300"/>
          <a:ext cx="337015" cy="215235"/>
        </p:xfrm>
        <a:graphic>
          <a:graphicData uri="http://schemas.openxmlformats.org/presentationml/2006/ole">
            <mc:AlternateContent xmlns:mc="http://schemas.openxmlformats.org/markup-compatibility/2006">
              <mc:Choice xmlns:v="urn:schemas-microsoft-com:vml" Requires="v">
                <p:oleObj name="Equation" r:id="rId5" imgW="190440" imgH="139680" progId="Equation.DSMT4">
                  <p:embed/>
                </p:oleObj>
              </mc:Choice>
              <mc:Fallback>
                <p:oleObj name="Equation" r:id="rId5" imgW="190440" imgH="139680" progId="Equation.DSMT4">
                  <p:embed/>
                  <p:pic>
                    <p:nvPicPr>
                      <p:cNvPr id="17" name="Object 16" descr="A right headed arrow.">
                        <a:extLst>
                          <a:ext uri="{FF2B5EF4-FFF2-40B4-BE49-F238E27FC236}">
                            <a16:creationId xmlns:a16="http://schemas.microsoft.com/office/drawing/2014/main" id="{4C1058DD-F8C5-AF1A-4890-4A96CB722420}"/>
                          </a:ext>
                        </a:extLst>
                      </p:cNvPr>
                      <p:cNvPicPr/>
                      <p:nvPr/>
                    </p:nvPicPr>
                    <p:blipFill>
                      <a:blip r:embed="rId6"/>
                      <a:stretch>
                        <a:fillRect/>
                      </a:stretch>
                    </p:blipFill>
                    <p:spPr>
                      <a:xfrm>
                        <a:off x="1283957" y="2768300"/>
                        <a:ext cx="337015" cy="215235"/>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C3E8594B-BA6A-84D6-CD1E-19A468A6C950}"/>
              </a:ext>
            </a:extLst>
          </p:cNvPr>
          <p:cNvSpPr>
            <a:spLocks noGrp="1"/>
          </p:cNvSpPr>
          <p:nvPr>
            <p:ph sz="quarter" idx="15"/>
          </p:nvPr>
        </p:nvSpPr>
        <p:spPr>
          <a:xfrm>
            <a:off x="1729074" y="2635587"/>
            <a:ext cx="9946989" cy="467239"/>
          </a:xfrm>
        </p:spPr>
        <p:txBody>
          <a:bodyPr wrap="square" lIns="0" tIns="18000" rIns="0" bIns="18000" anchor="ctr" anchorCtr="0">
            <a:spAutoFit/>
          </a:bodyPr>
          <a:lstStyle/>
          <a:p>
            <a:pPr marL="0" lvl="1" indent="0">
              <a:buNone/>
            </a:pPr>
            <a:r>
              <a:rPr lang="en-US" sz="2800" dirty="0">
                <a:solidFill>
                  <a:schemeClr val="tx1"/>
                </a:solidFill>
              </a:rPr>
              <a:t>node 36, line 4, offset 8</a:t>
            </a:r>
          </a:p>
        </p:txBody>
      </p:sp>
      <p:sp>
        <p:nvSpPr>
          <p:cNvPr id="7" name="Content Placeholder 6">
            <a:extLst>
              <a:ext uri="{FF2B5EF4-FFF2-40B4-BE49-F238E27FC236}">
                <a16:creationId xmlns:a16="http://schemas.microsoft.com/office/drawing/2014/main" id="{75679AB4-C7CB-44EB-9113-D14B982517F5}"/>
              </a:ext>
            </a:extLst>
          </p:cNvPr>
          <p:cNvSpPr>
            <a:spLocks noGrp="1"/>
          </p:cNvSpPr>
          <p:nvPr>
            <p:ph sz="quarter" idx="16"/>
          </p:nvPr>
        </p:nvSpPr>
        <p:spPr>
          <a:xfrm>
            <a:off x="522426" y="3238371"/>
            <a:ext cx="11152585" cy="975070"/>
          </a:xfrm>
        </p:spPr>
        <p:txBody>
          <a:bodyPr wrap="square" lIns="0" tIns="18000" rIns="0" bIns="18000" anchor="ctr" anchorCtr="0">
            <a:spAutoFit/>
          </a:bodyPr>
          <a:lstStyle/>
          <a:p>
            <a:pPr marL="457200" indent="-457200">
              <a:spcBef>
                <a:spcPts val="600"/>
              </a:spcBef>
              <a:buClr>
                <a:schemeClr val="tx2"/>
              </a:buClr>
              <a:buFont typeface="+mj-lt"/>
              <a:buAutoNum type="arabicPeriod" startAt="2"/>
            </a:pPr>
            <a:r>
              <a:rPr lang="en-US" sz="2800" dirty="0">
                <a:solidFill>
                  <a:schemeClr val="tx1"/>
                </a:solidFill>
              </a:rPr>
              <a:t>Sends request to </a:t>
            </a:r>
            <a:r>
              <a:rPr lang="en-US" sz="2800" spc="-250" dirty="0">
                <a:solidFill>
                  <a:schemeClr val="tx1"/>
                </a:solidFill>
              </a:rPr>
              <a:t>C P </a:t>
            </a:r>
            <a:r>
              <a:rPr lang="en-US" sz="2800" dirty="0">
                <a:solidFill>
                  <a:schemeClr val="tx1"/>
                </a:solidFill>
              </a:rPr>
              <a:t>U 36</a:t>
            </a:r>
          </a:p>
          <a:p>
            <a:pPr marL="457200" indent="-457200">
              <a:spcBef>
                <a:spcPts val="600"/>
              </a:spcBef>
              <a:buClr>
                <a:schemeClr val="tx2"/>
              </a:buClr>
              <a:buFont typeface="+mj-lt"/>
              <a:buAutoNum type="arabicPeriod" startAt="2"/>
            </a:pPr>
            <a:r>
              <a:rPr lang="en-US" sz="2800" spc="-250" dirty="0">
                <a:solidFill>
                  <a:schemeClr val="tx1"/>
                </a:solidFill>
              </a:rPr>
              <a:t>C P </a:t>
            </a:r>
            <a:r>
              <a:rPr lang="en-US" sz="2800" dirty="0">
                <a:solidFill>
                  <a:schemeClr val="tx1"/>
                </a:solidFill>
              </a:rPr>
              <a:t>U 36 receives request</a:t>
            </a:r>
          </a:p>
        </p:txBody>
      </p:sp>
      <p:sp>
        <p:nvSpPr>
          <p:cNvPr id="8" name="Content Placeholder 7">
            <a:extLst>
              <a:ext uri="{FF2B5EF4-FFF2-40B4-BE49-F238E27FC236}">
                <a16:creationId xmlns:a16="http://schemas.microsoft.com/office/drawing/2014/main" id="{07E00F79-1BCC-B611-C464-250EF76B9894}"/>
              </a:ext>
            </a:extLst>
          </p:cNvPr>
          <p:cNvSpPr>
            <a:spLocks noGrp="1"/>
          </p:cNvSpPr>
          <p:nvPr>
            <p:ph sz="quarter" idx="17"/>
          </p:nvPr>
        </p:nvSpPr>
        <p:spPr>
          <a:xfrm>
            <a:off x="522426" y="4386588"/>
            <a:ext cx="11152585" cy="1482901"/>
          </a:xfrm>
        </p:spPr>
        <p:txBody>
          <a:bodyPr wrap="square" lIns="0" tIns="18000" rIns="0" bIns="18000" anchor="ctr" anchorCtr="0">
            <a:spAutoFit/>
          </a:bodyPr>
          <a:lstStyle/>
          <a:p>
            <a:pPr marL="829818" lvl="1" indent="-342900">
              <a:buClr>
                <a:schemeClr val="tx2"/>
              </a:buClr>
            </a:pPr>
            <a:r>
              <a:rPr lang="en-US" sz="2800" dirty="0">
                <a:solidFill>
                  <a:schemeClr val="tx1"/>
                </a:solidFill>
              </a:rPr>
              <a:t>looks up line in directory</a:t>
            </a:r>
          </a:p>
          <a:p>
            <a:pPr marL="829818" lvl="1" indent="-342900">
              <a:buClr>
                <a:schemeClr val="tx2"/>
              </a:buClr>
            </a:pPr>
            <a:r>
              <a:rPr lang="en-US" sz="2800" dirty="0">
                <a:solidFill>
                  <a:schemeClr val="tx1"/>
                </a:solidFill>
              </a:rPr>
              <a:t>sees it is not cached </a:t>
            </a:r>
          </a:p>
          <a:p>
            <a:pPr marL="829818" lvl="1" indent="-342900">
              <a:buClr>
                <a:schemeClr val="tx2"/>
              </a:buClr>
            </a:pPr>
            <a:r>
              <a:rPr lang="en-US" sz="2800" dirty="0">
                <a:solidFill>
                  <a:schemeClr val="tx1"/>
                </a:solidFill>
              </a:rPr>
              <a:t>fetches it from </a:t>
            </a:r>
            <a:r>
              <a:rPr lang="en-US" sz="2800" spc="-250" dirty="0">
                <a:solidFill>
                  <a:schemeClr val="tx1"/>
                </a:solidFill>
              </a:rPr>
              <a:t>R A </a:t>
            </a:r>
            <a:r>
              <a:rPr lang="en-US" sz="2800" dirty="0">
                <a:solidFill>
                  <a:schemeClr val="tx1"/>
                </a:solidFill>
              </a:rPr>
              <a:t>M and sends it to </a:t>
            </a:r>
            <a:r>
              <a:rPr lang="en-US" sz="2800" spc="-250" dirty="0">
                <a:solidFill>
                  <a:schemeClr val="tx1"/>
                </a:solidFill>
              </a:rPr>
              <a:t>C P </a:t>
            </a:r>
            <a:r>
              <a:rPr lang="en-US" sz="2800" dirty="0">
                <a:solidFill>
                  <a:schemeClr val="tx1"/>
                </a:solidFill>
              </a:rPr>
              <a:t>U 20</a:t>
            </a:r>
          </a:p>
        </p:txBody>
      </p:sp>
      <p:sp>
        <p:nvSpPr>
          <p:cNvPr id="9" name="Content Placeholder 8">
            <a:extLst>
              <a:ext uri="{FF2B5EF4-FFF2-40B4-BE49-F238E27FC236}">
                <a16:creationId xmlns:a16="http://schemas.microsoft.com/office/drawing/2014/main" id="{AABF8635-C51E-0CDB-9E53-F89EA202EB4A}"/>
              </a:ext>
            </a:extLst>
          </p:cNvPr>
          <p:cNvSpPr>
            <a:spLocks noGrp="1"/>
          </p:cNvSpPr>
          <p:nvPr>
            <p:ph sz="quarter" idx="18"/>
          </p:nvPr>
        </p:nvSpPr>
        <p:spPr>
          <a:xfrm>
            <a:off x="540492" y="5913793"/>
            <a:ext cx="11131787" cy="467239"/>
          </a:xfrm>
        </p:spPr>
        <p:txBody>
          <a:bodyPr wrap="square" lIns="0" tIns="18000" rIns="0" bIns="18000" anchor="ctr" anchorCtr="0">
            <a:spAutoFit/>
          </a:bodyPr>
          <a:lstStyle/>
          <a:p>
            <a:pPr marL="829818" lvl="1" indent="-342900"/>
            <a:r>
              <a:rPr lang="en-US" sz="2800" dirty="0">
                <a:solidFill>
                  <a:schemeClr val="tx1"/>
                </a:solidFill>
              </a:rPr>
              <a:t>marks the entry as “cached at 20”</a:t>
            </a:r>
          </a:p>
        </p:txBody>
      </p:sp>
    </p:spTree>
    <p:extLst>
      <p:ext uri="{BB962C8B-B14F-4D97-AF65-F5344CB8AC3E}">
        <p14:creationId xmlns:p14="http://schemas.microsoft.com/office/powerpoint/2010/main" val="3461267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D75E-21FB-BB8B-3782-F40BF62ADDAC}"/>
              </a:ext>
            </a:extLst>
          </p:cNvPr>
          <p:cNvSpPr>
            <a:spLocks noGrp="1"/>
          </p:cNvSpPr>
          <p:nvPr>
            <p:ph type="title"/>
          </p:nvPr>
        </p:nvSpPr>
        <p:spPr>
          <a:xfrm>
            <a:off x="521959" y="306975"/>
            <a:ext cx="11154104" cy="559572"/>
          </a:xfrm>
        </p:spPr>
        <p:txBody>
          <a:bodyPr wrap="square" lIns="0" tIns="18000" rIns="0" bIns="18000" anchor="ctr" anchorCtr="0">
            <a:spAutoFit/>
          </a:bodyPr>
          <a:lstStyle/>
          <a:p>
            <a:r>
              <a:rPr lang="en-US" sz="3400" spc="-500" dirty="0"/>
              <a:t>C </a:t>
            </a:r>
            <a:r>
              <a:rPr lang="en-US" sz="3400" dirty="0" err="1"/>
              <a:t>C</a:t>
            </a:r>
            <a:r>
              <a:rPr lang="en-US" sz="3400" dirty="0"/>
              <a:t> </a:t>
            </a:r>
            <a:r>
              <a:rPr lang="en-US" sz="3400" spc="-500" dirty="0"/>
              <a:t>N U M </a:t>
            </a:r>
            <a:r>
              <a:rPr lang="en-US" sz="3400" dirty="0"/>
              <a:t>A Multiprocessors: Directory-Based (4)</a:t>
            </a:r>
          </a:p>
        </p:txBody>
      </p:sp>
      <p:sp>
        <p:nvSpPr>
          <p:cNvPr id="10" name="Content Placeholder 9">
            <a:extLst>
              <a:ext uri="{FF2B5EF4-FFF2-40B4-BE49-F238E27FC236}">
                <a16:creationId xmlns:a16="http://schemas.microsoft.com/office/drawing/2014/main" id="{4D33D00A-4558-0039-22A6-823775A7564C}"/>
              </a:ext>
            </a:extLst>
          </p:cNvPr>
          <p:cNvSpPr>
            <a:spLocks noGrp="1"/>
          </p:cNvSpPr>
          <p:nvPr>
            <p:ph sz="quarter" idx="19"/>
          </p:nvPr>
        </p:nvSpPr>
        <p:spPr>
          <a:xfrm>
            <a:off x="522429" y="1034633"/>
            <a:ext cx="5154471" cy="436461"/>
          </a:xfrm>
        </p:spPr>
        <p:txBody>
          <a:bodyPr wrap="square" lIns="0" tIns="18000" rIns="0" bIns="18000" anchor="ctr" anchorCtr="0">
            <a:spAutoFit/>
          </a:bodyPr>
          <a:lstStyle/>
          <a:p>
            <a:pPr marL="342900" indent="-342900">
              <a:buFont typeface="+mj-lt"/>
              <a:buAutoNum type="arabicPeriod"/>
            </a:pPr>
            <a:r>
              <a:rPr lang="en-US" sz="2600" dirty="0">
                <a:solidFill>
                  <a:schemeClr val="tx1"/>
                </a:solidFill>
              </a:rPr>
              <a:t>Now </a:t>
            </a:r>
            <a:r>
              <a:rPr lang="en-US" sz="2600" spc="-300" dirty="0">
                <a:solidFill>
                  <a:schemeClr val="tx1"/>
                </a:solidFill>
              </a:rPr>
              <a:t>C P </a:t>
            </a:r>
            <a:r>
              <a:rPr lang="en-US" sz="2600" dirty="0">
                <a:solidFill>
                  <a:schemeClr val="tx1"/>
                </a:solidFill>
              </a:rPr>
              <a:t>U 20 fetches address Y</a:t>
            </a:r>
          </a:p>
        </p:txBody>
      </p:sp>
      <p:sp>
        <p:nvSpPr>
          <p:cNvPr id="11" name="Content Placeholder 10">
            <a:extLst>
              <a:ext uri="{FF2B5EF4-FFF2-40B4-BE49-F238E27FC236}">
                <a16:creationId xmlns:a16="http://schemas.microsoft.com/office/drawing/2014/main" id="{6B11482F-2632-EF1B-0C96-AC4A3AB9B87A}"/>
              </a:ext>
            </a:extLst>
          </p:cNvPr>
          <p:cNvSpPr>
            <a:spLocks noGrp="1"/>
          </p:cNvSpPr>
          <p:nvPr>
            <p:ph sz="quarter" idx="20"/>
          </p:nvPr>
        </p:nvSpPr>
        <p:spPr>
          <a:xfrm>
            <a:off x="522428" y="1439279"/>
            <a:ext cx="1144447" cy="436461"/>
          </a:xfrm>
        </p:spPr>
        <p:txBody>
          <a:bodyPr wrap="square" lIns="0" tIns="18000" rIns="0" bIns="18000" anchor="ctr" anchorCtr="0">
            <a:spAutoFit/>
          </a:bodyPr>
          <a:lstStyle/>
          <a:p>
            <a:pPr marL="772668" lvl="1" indent="-285750"/>
            <a:r>
              <a:rPr lang="en-US" sz="2600" dirty="0"/>
              <a:t>  </a:t>
            </a:r>
          </a:p>
        </p:txBody>
      </p:sp>
      <p:graphicFrame>
        <p:nvGraphicFramePr>
          <p:cNvPr id="26" name="Object 25" descr="A right headed arrow.">
            <a:extLst>
              <a:ext uri="{FF2B5EF4-FFF2-40B4-BE49-F238E27FC236}">
                <a16:creationId xmlns:a16="http://schemas.microsoft.com/office/drawing/2014/main" id="{28B5AB7A-1173-C090-8BE4-708372EC445A}"/>
              </a:ext>
            </a:extLst>
          </p:cNvPr>
          <p:cNvGraphicFramePr>
            <a:graphicFrameLocks noChangeAspect="1"/>
          </p:cNvGraphicFramePr>
          <p:nvPr/>
        </p:nvGraphicFramePr>
        <p:xfrm>
          <a:off x="1346429" y="1582916"/>
          <a:ext cx="382919" cy="215235"/>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26" name="Object 25" descr="A right headed arrow.">
                        <a:extLst>
                          <a:ext uri="{FF2B5EF4-FFF2-40B4-BE49-F238E27FC236}">
                            <a16:creationId xmlns:a16="http://schemas.microsoft.com/office/drawing/2014/main" id="{28B5AB7A-1173-C090-8BE4-708372EC445A}"/>
                          </a:ext>
                        </a:extLst>
                      </p:cNvPr>
                      <p:cNvPicPr/>
                      <p:nvPr/>
                    </p:nvPicPr>
                    <p:blipFill>
                      <a:blip r:embed="rId4"/>
                      <a:stretch>
                        <a:fillRect/>
                      </a:stretch>
                    </p:blipFill>
                    <p:spPr>
                      <a:xfrm>
                        <a:off x="1346429" y="1582916"/>
                        <a:ext cx="382919" cy="215235"/>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6065C865-1017-5411-A76D-A3C2A0F177BD}"/>
              </a:ext>
            </a:extLst>
          </p:cNvPr>
          <p:cNvSpPr>
            <a:spLocks noGrp="1"/>
          </p:cNvSpPr>
          <p:nvPr>
            <p:ph sz="quarter" idx="21"/>
          </p:nvPr>
        </p:nvSpPr>
        <p:spPr>
          <a:xfrm>
            <a:off x="1810872" y="1467854"/>
            <a:ext cx="3523128" cy="436461"/>
          </a:xfrm>
        </p:spPr>
        <p:txBody>
          <a:bodyPr wrap="square" lIns="0" tIns="18000" rIns="0" bIns="18000" anchor="ctr" anchorCtr="0">
            <a:spAutoFit/>
          </a:bodyPr>
          <a:lstStyle/>
          <a:p>
            <a:pPr marL="0" lvl="1" indent="0">
              <a:buNone/>
            </a:pPr>
            <a:r>
              <a:rPr lang="en-US" sz="2600" dirty="0">
                <a:solidFill>
                  <a:schemeClr val="tx1"/>
                </a:solidFill>
              </a:rPr>
              <a:t>node 36, line 2, offset 3</a:t>
            </a:r>
          </a:p>
        </p:txBody>
      </p:sp>
      <p:sp>
        <p:nvSpPr>
          <p:cNvPr id="13" name="Content Placeholder 12">
            <a:extLst>
              <a:ext uri="{FF2B5EF4-FFF2-40B4-BE49-F238E27FC236}">
                <a16:creationId xmlns:a16="http://schemas.microsoft.com/office/drawing/2014/main" id="{F5D165A5-B9AB-1A5D-8F85-F2359CB4D4FE}"/>
              </a:ext>
            </a:extLst>
          </p:cNvPr>
          <p:cNvSpPr>
            <a:spLocks noGrp="1"/>
          </p:cNvSpPr>
          <p:nvPr>
            <p:ph sz="quarter" idx="22"/>
          </p:nvPr>
        </p:nvSpPr>
        <p:spPr>
          <a:xfrm>
            <a:off x="522798" y="1929410"/>
            <a:ext cx="4326293" cy="913515"/>
          </a:xfrm>
        </p:spPr>
        <p:txBody>
          <a:bodyPr wrap="square" lIns="0" tIns="18000" rIns="0" bIns="18000" anchor="ctr" anchorCtr="0">
            <a:spAutoFit/>
          </a:bodyPr>
          <a:lstStyle/>
          <a:p>
            <a:pPr marL="342900" indent="-342900">
              <a:spcBef>
                <a:spcPts val="600"/>
              </a:spcBef>
              <a:buClr>
                <a:schemeClr val="tx2"/>
              </a:buClr>
              <a:buFont typeface="+mj-lt"/>
              <a:buAutoNum type="arabicPeriod" startAt="2"/>
            </a:pPr>
            <a:r>
              <a:rPr lang="en-US" sz="2600" dirty="0">
                <a:solidFill>
                  <a:schemeClr val="tx1"/>
                </a:solidFill>
              </a:rPr>
              <a:t>Send request to </a:t>
            </a:r>
            <a:r>
              <a:rPr lang="en-US" sz="2600" spc="-300" dirty="0">
                <a:solidFill>
                  <a:schemeClr val="tx1"/>
                </a:solidFill>
              </a:rPr>
              <a:t>C P </a:t>
            </a:r>
            <a:r>
              <a:rPr lang="en-US" sz="2600" dirty="0">
                <a:solidFill>
                  <a:schemeClr val="tx1"/>
                </a:solidFill>
              </a:rPr>
              <a:t>U 36</a:t>
            </a:r>
          </a:p>
          <a:p>
            <a:pPr marL="342900" indent="-342900">
              <a:spcBef>
                <a:spcPts val="600"/>
              </a:spcBef>
              <a:buClr>
                <a:schemeClr val="tx2"/>
              </a:buClr>
              <a:buFont typeface="+mj-lt"/>
              <a:buAutoNum type="arabicPeriod" startAt="2"/>
            </a:pPr>
            <a:r>
              <a:rPr lang="en-US" sz="2600" spc="-300" dirty="0">
                <a:solidFill>
                  <a:schemeClr val="tx1"/>
                </a:solidFill>
              </a:rPr>
              <a:t>C P </a:t>
            </a:r>
            <a:r>
              <a:rPr lang="en-US" sz="2600" dirty="0">
                <a:solidFill>
                  <a:schemeClr val="tx1"/>
                </a:solidFill>
              </a:rPr>
              <a:t>U 36 receives request</a:t>
            </a:r>
          </a:p>
        </p:txBody>
      </p:sp>
      <p:sp>
        <p:nvSpPr>
          <p:cNvPr id="14" name="Content Placeholder 13">
            <a:extLst>
              <a:ext uri="{FF2B5EF4-FFF2-40B4-BE49-F238E27FC236}">
                <a16:creationId xmlns:a16="http://schemas.microsoft.com/office/drawing/2014/main" id="{F3CE2A49-DEDA-0E83-6662-856DE14A0F51}"/>
              </a:ext>
            </a:extLst>
          </p:cNvPr>
          <p:cNvSpPr>
            <a:spLocks noGrp="1"/>
          </p:cNvSpPr>
          <p:nvPr>
            <p:ph sz="quarter" idx="23"/>
          </p:nvPr>
        </p:nvSpPr>
        <p:spPr>
          <a:xfrm>
            <a:off x="522798" y="2835749"/>
            <a:ext cx="4423275" cy="913515"/>
          </a:xfrm>
        </p:spPr>
        <p:txBody>
          <a:bodyPr wrap="square" lIns="0" tIns="18000" rIns="0" bIns="18000" anchor="ctr" anchorCtr="0">
            <a:spAutoFit/>
          </a:bodyPr>
          <a:lstStyle/>
          <a:p>
            <a:pPr marL="772668" lvl="1" indent="-285750">
              <a:buClr>
                <a:schemeClr val="tx2"/>
              </a:buClr>
            </a:pPr>
            <a:r>
              <a:rPr lang="en-US" sz="2600" dirty="0">
                <a:solidFill>
                  <a:schemeClr val="tx1"/>
                </a:solidFill>
              </a:rPr>
              <a:t>looks up line in directory</a:t>
            </a:r>
          </a:p>
          <a:p>
            <a:pPr marL="772668" lvl="1" indent="-285750">
              <a:buClr>
                <a:schemeClr val="tx2"/>
              </a:buClr>
            </a:pPr>
            <a:r>
              <a:rPr lang="en-US" sz="2600" dirty="0">
                <a:solidFill>
                  <a:schemeClr val="tx1"/>
                </a:solidFill>
              </a:rPr>
              <a:t>sees: cached at 82</a:t>
            </a:r>
          </a:p>
        </p:txBody>
      </p:sp>
      <p:sp>
        <p:nvSpPr>
          <p:cNvPr id="15" name="Content Placeholder 14">
            <a:extLst>
              <a:ext uri="{FF2B5EF4-FFF2-40B4-BE49-F238E27FC236}">
                <a16:creationId xmlns:a16="http://schemas.microsoft.com/office/drawing/2014/main" id="{F1698BFF-923E-3DC8-EBE7-F868038594F9}"/>
              </a:ext>
            </a:extLst>
          </p:cNvPr>
          <p:cNvSpPr>
            <a:spLocks noGrp="1"/>
          </p:cNvSpPr>
          <p:nvPr>
            <p:ph sz="quarter" idx="24"/>
          </p:nvPr>
        </p:nvSpPr>
        <p:spPr>
          <a:xfrm>
            <a:off x="521961" y="3793148"/>
            <a:ext cx="5154471" cy="836571"/>
          </a:xfrm>
        </p:spPr>
        <p:txBody>
          <a:bodyPr wrap="square" lIns="0" tIns="18000" rIns="0" bIns="18000" anchor="ctr" anchorCtr="0">
            <a:spAutoFit/>
          </a:bodyPr>
          <a:lstStyle/>
          <a:p>
            <a:pPr marL="342900" indent="-342900">
              <a:buFont typeface="+mj-lt"/>
              <a:buAutoNum type="arabicPeriod" startAt="4"/>
            </a:pPr>
            <a:r>
              <a:rPr lang="en-US" sz="2600" spc="-300" dirty="0">
                <a:solidFill>
                  <a:schemeClr val="tx1"/>
                </a:solidFill>
              </a:rPr>
              <a:t>C P </a:t>
            </a:r>
            <a:r>
              <a:rPr lang="en-US" sz="2600" dirty="0">
                <a:solidFill>
                  <a:schemeClr val="tx1"/>
                </a:solidFill>
              </a:rPr>
              <a:t>U 36 may instruct </a:t>
            </a:r>
            <a:r>
              <a:rPr lang="en-US" sz="2600" spc="-300" dirty="0">
                <a:solidFill>
                  <a:schemeClr val="tx1"/>
                </a:solidFill>
              </a:rPr>
              <a:t>C P </a:t>
            </a:r>
            <a:r>
              <a:rPr lang="en-US" sz="2600" dirty="0">
                <a:solidFill>
                  <a:schemeClr val="tx1"/>
                </a:solidFill>
              </a:rPr>
              <a:t>U 82 to send the line to </a:t>
            </a:r>
            <a:r>
              <a:rPr lang="en-US" sz="2600" spc="-300" dirty="0">
                <a:solidFill>
                  <a:schemeClr val="tx1"/>
                </a:solidFill>
              </a:rPr>
              <a:t>C P </a:t>
            </a:r>
            <a:r>
              <a:rPr lang="en-US" sz="2600" dirty="0">
                <a:solidFill>
                  <a:schemeClr val="tx1"/>
                </a:solidFill>
              </a:rPr>
              <a:t>U 20</a:t>
            </a:r>
          </a:p>
        </p:txBody>
      </p:sp>
      <p:pic>
        <p:nvPicPr>
          <p:cNvPr id="41" name="Picture 40" descr="The figures labeled (a), (b), and (c) illustrate a 256-node directory-based multiprocessor, division of a 32-bit memory address into fields, and the directory at node 36.&#10;Long description is available in notes, Press F6.">
            <a:extLst>
              <a:ext uri="{FF2B5EF4-FFF2-40B4-BE49-F238E27FC236}">
                <a16:creationId xmlns:a16="http://schemas.microsoft.com/office/drawing/2014/main" id="{E2AC20EC-A0E0-10F9-C98E-18D7C7457664}"/>
              </a:ext>
            </a:extLst>
          </p:cNvPr>
          <p:cNvPicPr>
            <a:picLocks noChangeAspect="1"/>
          </p:cNvPicPr>
          <p:nvPr/>
        </p:nvPicPr>
        <p:blipFill>
          <a:blip r:embed="rId5"/>
          <a:stretch>
            <a:fillRect/>
          </a:stretch>
        </p:blipFill>
        <p:spPr>
          <a:xfrm>
            <a:off x="5972347" y="1108767"/>
            <a:ext cx="5693473" cy="4019813"/>
          </a:xfrm>
          <a:prstGeom prst="rect">
            <a:avLst/>
          </a:prstGeom>
        </p:spPr>
      </p:pic>
      <p:sp>
        <p:nvSpPr>
          <p:cNvPr id="16" name="Content Placeholder 15">
            <a:extLst>
              <a:ext uri="{FF2B5EF4-FFF2-40B4-BE49-F238E27FC236}">
                <a16:creationId xmlns:a16="http://schemas.microsoft.com/office/drawing/2014/main" id="{D3ECCFC8-5021-3403-6C1F-E01B39B09ED2}"/>
              </a:ext>
            </a:extLst>
          </p:cNvPr>
          <p:cNvSpPr>
            <a:spLocks noGrp="1"/>
          </p:cNvSpPr>
          <p:nvPr>
            <p:ph sz="quarter" idx="25"/>
          </p:nvPr>
        </p:nvSpPr>
        <p:spPr>
          <a:xfrm>
            <a:off x="6510650" y="5425841"/>
            <a:ext cx="5103196" cy="867348"/>
          </a:xfrm>
        </p:spPr>
        <p:txBody>
          <a:bodyPr wrap="square" lIns="0" tIns="18000" rIns="0" bIns="18000" anchor="ctr" anchorCtr="0">
            <a:spAutoFit/>
          </a:bodyPr>
          <a:lstStyle/>
          <a:p>
            <a:pPr marL="0" indent="0">
              <a:buNone/>
            </a:pPr>
            <a:r>
              <a:rPr lang="en-US" sz="1800" dirty="0"/>
              <a:t>Figure 8.6 (a) 256-node directory-based </a:t>
            </a:r>
            <a:r>
              <a:rPr lang="en-US" sz="1800" dirty="0" err="1"/>
              <a:t>multiproc</a:t>
            </a:r>
            <a:r>
              <a:rPr lang="en-US" sz="1800" dirty="0"/>
              <a:t>.</a:t>
            </a:r>
          </a:p>
          <a:p>
            <a:pPr marL="1081088" indent="-1081088">
              <a:spcBef>
                <a:spcPts val="0"/>
              </a:spcBef>
              <a:buNone/>
            </a:pPr>
            <a:r>
              <a:rPr lang="en-US" sz="1800" dirty="0"/>
              <a:t>	(b) division of 32-bit address into fields. </a:t>
            </a:r>
          </a:p>
          <a:p>
            <a:pPr marL="1081088" indent="-1081088">
              <a:spcBef>
                <a:spcPts val="0"/>
              </a:spcBef>
              <a:buNone/>
            </a:pPr>
            <a:r>
              <a:rPr lang="en-US" sz="1800" dirty="0"/>
              <a:t>	(c) The directory at node 36. </a:t>
            </a:r>
          </a:p>
        </p:txBody>
      </p:sp>
    </p:spTree>
    <p:extLst>
      <p:ext uri="{BB962C8B-B14F-4D97-AF65-F5344CB8AC3E}">
        <p14:creationId xmlns:p14="http://schemas.microsoft.com/office/powerpoint/2010/main" val="2786311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1C5E-6AA2-C991-EE9D-299CE5069ED3}"/>
              </a:ext>
            </a:extLst>
          </p:cNvPr>
          <p:cNvSpPr>
            <a:spLocks noGrp="1"/>
          </p:cNvSpPr>
          <p:nvPr>
            <p:ph type="title"/>
          </p:nvPr>
        </p:nvSpPr>
        <p:spPr>
          <a:xfrm>
            <a:off x="521959" y="304733"/>
            <a:ext cx="11154104" cy="559572"/>
          </a:xfrm>
        </p:spPr>
        <p:txBody>
          <a:bodyPr wrap="square" lIns="0" tIns="18000" rIns="0" bIns="18000" anchor="ctr" anchorCtr="0">
            <a:spAutoFit/>
          </a:bodyPr>
          <a:lstStyle/>
          <a:p>
            <a:r>
              <a:rPr lang="en-US" sz="3400" dirty="0"/>
              <a:t>Multicore Processors</a:t>
            </a:r>
          </a:p>
        </p:txBody>
      </p:sp>
      <p:sp>
        <p:nvSpPr>
          <p:cNvPr id="3" name="Content Placeholder 2">
            <a:extLst>
              <a:ext uri="{FF2B5EF4-FFF2-40B4-BE49-F238E27FC236}">
                <a16:creationId xmlns:a16="http://schemas.microsoft.com/office/drawing/2014/main" id="{9D1A8881-BFD3-634B-AF40-91E5CAAD131C}"/>
              </a:ext>
            </a:extLst>
          </p:cNvPr>
          <p:cNvSpPr>
            <a:spLocks noGrp="1"/>
          </p:cNvSpPr>
          <p:nvPr>
            <p:ph sz="quarter" idx="12"/>
          </p:nvPr>
        </p:nvSpPr>
        <p:spPr>
          <a:xfrm>
            <a:off x="521959" y="1093175"/>
            <a:ext cx="11169041" cy="2190788"/>
          </a:xfrm>
        </p:spPr>
        <p:txBody>
          <a:bodyPr wrap="square" lIns="0" tIns="18000" rIns="0" bIns="18000" anchor="ctr" anchorCtr="0">
            <a:spAutoFit/>
          </a:bodyPr>
          <a:lstStyle/>
          <a:p>
            <a:pPr marL="342900" indent="-342900"/>
            <a:r>
              <a:rPr lang="en-US" sz="2800" dirty="0"/>
              <a:t>Multiple/many cores on same </a:t>
            </a:r>
            <a:r>
              <a:rPr lang="en-US" sz="2800" spc="-300" dirty="0"/>
              <a:t>C P </a:t>
            </a:r>
            <a:r>
              <a:rPr lang="en-US" sz="2800" dirty="0"/>
              <a:t>U</a:t>
            </a:r>
          </a:p>
          <a:p>
            <a:pPr marL="342900" indent="-342900">
              <a:spcBef>
                <a:spcPts val="0"/>
              </a:spcBef>
            </a:pPr>
            <a:r>
              <a:rPr lang="en-US" sz="2800" dirty="0"/>
              <a:t>Each core has small and very fast L1 cache</a:t>
            </a:r>
          </a:p>
          <a:p>
            <a:pPr marL="342900" indent="-342900">
              <a:spcBef>
                <a:spcPts val="0"/>
              </a:spcBef>
            </a:pPr>
            <a:r>
              <a:rPr lang="en-US" sz="2800" dirty="0"/>
              <a:t>Each core may also have larger and still fast L2 cache</a:t>
            </a:r>
          </a:p>
          <a:p>
            <a:pPr marL="342900" indent="-342900">
              <a:spcBef>
                <a:spcPts val="0"/>
              </a:spcBef>
            </a:pPr>
            <a:r>
              <a:rPr lang="en-US" sz="2800" dirty="0"/>
              <a:t>All core share the </a:t>
            </a:r>
            <a:r>
              <a:rPr lang="en-US" sz="2800" spc="-300" dirty="0"/>
              <a:t>L </a:t>
            </a:r>
            <a:r>
              <a:rPr lang="en-US" sz="2800" spc="-300" dirty="0" err="1"/>
              <a:t>L</a:t>
            </a:r>
            <a:r>
              <a:rPr lang="en-US" sz="2800" spc="-300" dirty="0"/>
              <a:t> </a:t>
            </a:r>
            <a:r>
              <a:rPr lang="en-US" sz="2800" dirty="0"/>
              <a:t>C (sometimes known as L3)</a:t>
            </a:r>
          </a:p>
          <a:p>
            <a:pPr marL="342900" indent="-342900">
              <a:spcBef>
                <a:spcPts val="0"/>
              </a:spcBef>
            </a:pPr>
            <a:r>
              <a:rPr lang="en-US" sz="2800" dirty="0"/>
              <a:t>Often multiple hardware contexts (or “threads”)</a:t>
            </a:r>
          </a:p>
        </p:txBody>
      </p:sp>
      <p:sp>
        <p:nvSpPr>
          <p:cNvPr id="4" name="Content Placeholder 3">
            <a:extLst>
              <a:ext uri="{FF2B5EF4-FFF2-40B4-BE49-F238E27FC236}">
                <a16:creationId xmlns:a16="http://schemas.microsoft.com/office/drawing/2014/main" id="{7EB3B8C4-6EF6-D14C-D306-DCB74AB4DCB1}"/>
              </a:ext>
            </a:extLst>
          </p:cNvPr>
          <p:cNvSpPr>
            <a:spLocks noGrp="1"/>
          </p:cNvSpPr>
          <p:nvPr>
            <p:ph sz="quarter" idx="13"/>
          </p:nvPr>
        </p:nvSpPr>
        <p:spPr>
          <a:xfrm>
            <a:off x="522797" y="3438261"/>
            <a:ext cx="11167904" cy="2190788"/>
          </a:xfrm>
        </p:spPr>
        <p:txBody>
          <a:bodyPr wrap="square" lIns="0" tIns="18000" rIns="0" bIns="18000" anchor="ctr" anchorCtr="0">
            <a:spAutoFit/>
          </a:bodyPr>
          <a:lstStyle/>
          <a:p>
            <a:pPr marL="342900" indent="-342900">
              <a:spcBef>
                <a:spcPts val="0"/>
              </a:spcBef>
              <a:buSzPts val="2400"/>
            </a:pPr>
            <a:r>
              <a:rPr lang="en-US" sz="2800" dirty="0"/>
              <a:t>Example: </a:t>
            </a:r>
            <a:r>
              <a:rPr lang="en-US" sz="2800" spc="-300" dirty="0"/>
              <a:t>A M </a:t>
            </a:r>
            <a:r>
              <a:rPr lang="en-US" sz="2800" dirty="0"/>
              <a:t>D’s </a:t>
            </a:r>
            <a:r>
              <a:rPr lang="en-US" sz="2800" spc="-300" dirty="0"/>
              <a:t>E P Y </a:t>
            </a:r>
            <a:r>
              <a:rPr lang="en-US" sz="2800" dirty="0"/>
              <a:t>C Milan </a:t>
            </a:r>
            <a:r>
              <a:rPr lang="en-US" sz="2800" spc="-300" dirty="0"/>
              <a:t>C P </a:t>
            </a:r>
            <a:r>
              <a:rPr lang="en-US" sz="2800" dirty="0"/>
              <a:t>U</a:t>
            </a:r>
          </a:p>
          <a:p>
            <a:pPr marL="829818" lvl="1" indent="-342900">
              <a:spcBef>
                <a:spcPts val="0"/>
              </a:spcBef>
              <a:buSzPts val="2400"/>
            </a:pPr>
            <a:r>
              <a:rPr lang="en-US" sz="2800" dirty="0"/>
              <a:t>64 cores with 2 hardware contexts, each with </a:t>
            </a:r>
          </a:p>
          <a:p>
            <a:pPr marL="829818" lvl="1" indent="-342900">
              <a:spcBef>
                <a:spcPts val="0"/>
              </a:spcBef>
              <a:buSzPts val="2400"/>
            </a:pPr>
            <a:r>
              <a:rPr lang="en-US" sz="2800" dirty="0"/>
              <a:t>32 </a:t>
            </a:r>
            <a:r>
              <a:rPr lang="en-US" sz="2800" spc="-300" dirty="0"/>
              <a:t>K </a:t>
            </a:r>
            <a:r>
              <a:rPr lang="en-US" sz="2800" dirty="0"/>
              <a:t>B of </a:t>
            </a:r>
            <a:r>
              <a:rPr lang="en-US" sz="2800" spc="-300" dirty="0"/>
              <a:t>L </a:t>
            </a:r>
            <a:r>
              <a:rPr lang="en-US" sz="2800" dirty="0"/>
              <a:t>1 instruction cache and 32 </a:t>
            </a:r>
            <a:r>
              <a:rPr lang="en-US" sz="2800" spc="-300" dirty="0"/>
              <a:t>K </a:t>
            </a:r>
            <a:r>
              <a:rPr lang="en-US" sz="2800" dirty="0"/>
              <a:t>B of </a:t>
            </a:r>
            <a:r>
              <a:rPr lang="en-US" sz="2800" spc="-300" dirty="0"/>
              <a:t>L </a:t>
            </a:r>
            <a:r>
              <a:rPr lang="en-US" sz="2800" dirty="0"/>
              <a:t>1 data cache</a:t>
            </a:r>
          </a:p>
          <a:p>
            <a:pPr marL="829818" lvl="1" indent="-342900">
              <a:spcBef>
                <a:spcPts val="0"/>
              </a:spcBef>
              <a:buSzPts val="2400"/>
            </a:pPr>
            <a:r>
              <a:rPr lang="en-US" sz="2800" dirty="0"/>
              <a:t>512 </a:t>
            </a:r>
            <a:r>
              <a:rPr lang="en-US" sz="2800" spc="-300" dirty="0"/>
              <a:t>K </a:t>
            </a:r>
            <a:r>
              <a:rPr lang="en-US" sz="2800" dirty="0"/>
              <a:t>B of </a:t>
            </a:r>
            <a:r>
              <a:rPr lang="en-US" sz="2800" spc="-300" dirty="0"/>
              <a:t>L </a:t>
            </a:r>
            <a:r>
              <a:rPr lang="en-US" sz="2800" dirty="0"/>
              <a:t>2 cache. </a:t>
            </a:r>
          </a:p>
          <a:p>
            <a:pPr marL="829818" lvl="1" indent="-342900">
              <a:spcBef>
                <a:spcPts val="0"/>
              </a:spcBef>
              <a:buSzPts val="2400"/>
            </a:pPr>
            <a:r>
              <a:rPr lang="en-US" sz="2800" dirty="0"/>
              <a:t>All cores share 256 </a:t>
            </a:r>
            <a:r>
              <a:rPr lang="en-US" sz="2800" spc="-300" dirty="0"/>
              <a:t>M </a:t>
            </a:r>
            <a:r>
              <a:rPr lang="en-US" sz="2800" dirty="0"/>
              <a:t>B of on-board </a:t>
            </a:r>
            <a:r>
              <a:rPr lang="en-US" sz="2800" spc="-300" dirty="0"/>
              <a:t>L </a:t>
            </a:r>
            <a:r>
              <a:rPr lang="en-US" sz="2800" dirty="0"/>
              <a:t>3 cache</a:t>
            </a:r>
          </a:p>
        </p:txBody>
      </p:sp>
    </p:spTree>
    <p:extLst>
      <p:ext uri="{BB962C8B-B14F-4D97-AF65-F5344CB8AC3E}">
        <p14:creationId xmlns:p14="http://schemas.microsoft.com/office/powerpoint/2010/main" val="1530783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9BC3D-460C-7C42-C3DF-BF48EBACF374}"/>
              </a:ext>
            </a:extLst>
          </p:cNvPr>
          <p:cNvSpPr>
            <a:spLocks noGrp="1"/>
          </p:cNvSpPr>
          <p:nvPr>
            <p:ph type="title"/>
          </p:nvPr>
        </p:nvSpPr>
        <p:spPr>
          <a:xfrm>
            <a:off x="522857" y="304734"/>
            <a:ext cx="11153205" cy="559572"/>
          </a:xfrm>
        </p:spPr>
        <p:txBody>
          <a:bodyPr wrap="square" lIns="0" tIns="18000" rIns="0" bIns="18000" anchor="ctr" anchorCtr="0">
            <a:spAutoFit/>
          </a:bodyPr>
          <a:lstStyle/>
          <a:p>
            <a:r>
              <a:rPr lang="en-US" sz="3400" dirty="0"/>
              <a:t>Snooping</a:t>
            </a:r>
          </a:p>
        </p:txBody>
      </p:sp>
      <p:sp>
        <p:nvSpPr>
          <p:cNvPr id="3" name="Content Placeholder 2">
            <a:extLst>
              <a:ext uri="{FF2B5EF4-FFF2-40B4-BE49-F238E27FC236}">
                <a16:creationId xmlns:a16="http://schemas.microsoft.com/office/drawing/2014/main" id="{305058FF-76F1-4DB5-DEA3-B200A7CDB530}"/>
              </a:ext>
            </a:extLst>
          </p:cNvPr>
          <p:cNvSpPr>
            <a:spLocks noGrp="1"/>
          </p:cNvSpPr>
          <p:nvPr>
            <p:ph sz="quarter" idx="12"/>
          </p:nvPr>
        </p:nvSpPr>
        <p:spPr>
          <a:xfrm>
            <a:off x="531484" y="1095118"/>
            <a:ext cx="11137659" cy="467239"/>
          </a:xfrm>
        </p:spPr>
        <p:txBody>
          <a:bodyPr wrap="square" lIns="0" tIns="18000" rIns="0" bIns="18000" anchor="ctr" anchorCtr="0">
            <a:spAutoFit/>
          </a:bodyPr>
          <a:lstStyle/>
          <a:p>
            <a:pPr marL="0" indent="0">
              <a:buNone/>
            </a:pPr>
            <a:r>
              <a:rPr lang="en-US" sz="2800" dirty="0"/>
              <a:t>Special hardware to ensure that</a:t>
            </a:r>
          </a:p>
        </p:txBody>
      </p:sp>
      <p:sp>
        <p:nvSpPr>
          <p:cNvPr id="4" name="Content Placeholder 3">
            <a:extLst>
              <a:ext uri="{FF2B5EF4-FFF2-40B4-BE49-F238E27FC236}">
                <a16:creationId xmlns:a16="http://schemas.microsoft.com/office/drawing/2014/main" id="{424B82FA-013D-EBB1-DDEC-509B585C4B79}"/>
              </a:ext>
            </a:extLst>
          </p:cNvPr>
          <p:cNvSpPr>
            <a:spLocks noGrp="1"/>
          </p:cNvSpPr>
          <p:nvPr>
            <p:ph sz="quarter" idx="13"/>
          </p:nvPr>
        </p:nvSpPr>
        <p:spPr>
          <a:xfrm>
            <a:off x="532322" y="1734177"/>
            <a:ext cx="3753928" cy="467239"/>
          </a:xfrm>
        </p:spPr>
        <p:txBody>
          <a:bodyPr wrap="square" lIns="0" tIns="18000" rIns="0" bIns="18000" anchor="ctr" anchorCtr="0">
            <a:spAutoFit/>
          </a:bodyPr>
          <a:lstStyle/>
          <a:p>
            <a:pPr marL="342900" indent="-342900"/>
            <a:r>
              <a:rPr lang="en-US" sz="2800" dirty="0"/>
              <a:t>If a word is present in</a:t>
            </a:r>
          </a:p>
        </p:txBody>
      </p:sp>
      <p:graphicFrame>
        <p:nvGraphicFramePr>
          <p:cNvPr id="23" name="Object 22" descr="Greater than 1.">
            <a:extLst>
              <a:ext uri="{FF2B5EF4-FFF2-40B4-BE49-F238E27FC236}">
                <a16:creationId xmlns:a16="http://schemas.microsoft.com/office/drawing/2014/main" id="{0E3F2949-D486-0F0A-207F-0ADADA01722B}"/>
              </a:ext>
            </a:extLst>
          </p:cNvPr>
          <p:cNvGraphicFramePr>
            <a:graphicFrameLocks noChangeAspect="1"/>
          </p:cNvGraphicFramePr>
          <p:nvPr>
            <p:extLst>
              <p:ext uri="{D42A27DB-BD31-4B8C-83A1-F6EECF244321}">
                <p14:modId xmlns:p14="http://schemas.microsoft.com/office/powerpoint/2010/main" val="2241319761"/>
              </p:ext>
            </p:extLst>
          </p:nvPr>
        </p:nvGraphicFramePr>
        <p:xfrm>
          <a:off x="4454540" y="1820944"/>
          <a:ext cx="384560" cy="293702"/>
        </p:xfrm>
        <a:graphic>
          <a:graphicData uri="http://schemas.openxmlformats.org/presentationml/2006/ole">
            <mc:AlternateContent xmlns:mc="http://schemas.openxmlformats.org/markup-compatibility/2006">
              <mc:Choice xmlns:v="urn:schemas-microsoft-com:vml" Requires="v">
                <p:oleObj name="Equation" r:id="rId2" imgW="215640" imgH="164880" progId="Equation.DSMT4">
                  <p:embed/>
                </p:oleObj>
              </mc:Choice>
              <mc:Fallback>
                <p:oleObj name="Equation" r:id="rId2" imgW="215640" imgH="164880" progId="Equation.DSMT4">
                  <p:embed/>
                  <p:pic>
                    <p:nvPicPr>
                      <p:cNvPr id="23" name="Object 22" descr="A right headed arrow.">
                        <a:extLst>
                          <a:ext uri="{FF2B5EF4-FFF2-40B4-BE49-F238E27FC236}">
                            <a16:creationId xmlns:a16="http://schemas.microsoft.com/office/drawing/2014/main" id="{CED5141D-E5BF-B858-4568-FFE1921E3D84}"/>
                          </a:ext>
                        </a:extLst>
                      </p:cNvPr>
                      <p:cNvPicPr/>
                      <p:nvPr/>
                    </p:nvPicPr>
                    <p:blipFill>
                      <a:blip r:embed="rId3"/>
                      <a:stretch>
                        <a:fillRect/>
                      </a:stretch>
                    </p:blipFill>
                    <p:spPr>
                      <a:xfrm>
                        <a:off x="4454540" y="1820944"/>
                        <a:ext cx="384560" cy="293702"/>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256EAFB7-6D35-4CED-3BBB-3C4A34F982D6}"/>
              </a:ext>
            </a:extLst>
          </p:cNvPr>
          <p:cNvSpPr>
            <a:spLocks noGrp="1"/>
          </p:cNvSpPr>
          <p:nvPr>
            <p:ph sz="quarter" idx="14"/>
          </p:nvPr>
        </p:nvSpPr>
        <p:spPr>
          <a:xfrm>
            <a:off x="5079453" y="1751428"/>
            <a:ext cx="2130971" cy="467239"/>
          </a:xfrm>
        </p:spPr>
        <p:txBody>
          <a:bodyPr wrap="square" lIns="0" tIns="18000" rIns="0" bIns="18000" anchor="ctr" anchorCtr="0">
            <a:spAutoFit/>
          </a:bodyPr>
          <a:lstStyle/>
          <a:p>
            <a:pPr marL="0" indent="0">
              <a:buNone/>
            </a:pPr>
            <a:r>
              <a:rPr lang="en-US" sz="2800" dirty="0"/>
              <a:t>caches, and</a:t>
            </a:r>
          </a:p>
        </p:txBody>
      </p:sp>
      <p:sp>
        <p:nvSpPr>
          <p:cNvPr id="6" name="Content Placeholder 5">
            <a:extLst>
              <a:ext uri="{FF2B5EF4-FFF2-40B4-BE49-F238E27FC236}">
                <a16:creationId xmlns:a16="http://schemas.microsoft.com/office/drawing/2014/main" id="{EC1BDF1C-81DE-A0BE-CC0A-8227179BC7BB}"/>
              </a:ext>
            </a:extLst>
          </p:cNvPr>
          <p:cNvSpPr>
            <a:spLocks noGrp="1"/>
          </p:cNvSpPr>
          <p:nvPr>
            <p:ph sz="quarter" idx="15"/>
          </p:nvPr>
        </p:nvSpPr>
        <p:spPr>
          <a:xfrm>
            <a:off x="523325" y="2363112"/>
            <a:ext cx="11152737" cy="898126"/>
          </a:xfrm>
        </p:spPr>
        <p:txBody>
          <a:bodyPr wrap="square" lIns="0" tIns="18000" rIns="0" bIns="18000" anchor="ctr" anchorCtr="0">
            <a:spAutoFit/>
          </a:bodyPr>
          <a:lstStyle/>
          <a:p>
            <a:pPr marL="342900" indent="-342900">
              <a:spcBef>
                <a:spcPts val="0"/>
              </a:spcBef>
              <a:buSzPts val="2400"/>
            </a:pPr>
            <a:r>
              <a:rPr lang="en-US" sz="2800" dirty="0"/>
              <a:t>One of the </a:t>
            </a:r>
            <a:r>
              <a:rPr lang="en-US" sz="2800" spc="-300" dirty="0"/>
              <a:t>C P </a:t>
            </a:r>
            <a:r>
              <a:rPr lang="en-US" sz="2800" dirty="0"/>
              <a:t>Us modifies the word, </a:t>
            </a:r>
          </a:p>
          <a:p>
            <a:pPr marL="342900" indent="-342900">
              <a:spcBef>
                <a:spcPts val="0"/>
              </a:spcBef>
              <a:buSzPts val="2400"/>
            </a:pPr>
            <a:r>
              <a:rPr lang="en-US" sz="2800" dirty="0"/>
              <a:t>It is automatically and atomically removed from all other caches</a:t>
            </a:r>
          </a:p>
        </p:txBody>
      </p:sp>
      <p:sp>
        <p:nvSpPr>
          <p:cNvPr id="7" name="Content Placeholder 6">
            <a:extLst>
              <a:ext uri="{FF2B5EF4-FFF2-40B4-BE49-F238E27FC236}">
                <a16:creationId xmlns:a16="http://schemas.microsoft.com/office/drawing/2014/main" id="{A0A1C65B-E720-54BE-A948-82C3CA8E753C}"/>
              </a:ext>
            </a:extLst>
          </p:cNvPr>
          <p:cNvSpPr>
            <a:spLocks noGrp="1"/>
          </p:cNvSpPr>
          <p:nvPr>
            <p:ph sz="quarter" idx="16"/>
          </p:nvPr>
        </p:nvSpPr>
        <p:spPr>
          <a:xfrm>
            <a:off x="531952" y="3441808"/>
            <a:ext cx="11137191" cy="975070"/>
          </a:xfrm>
        </p:spPr>
        <p:txBody>
          <a:bodyPr wrap="square" lIns="0" tIns="18000" rIns="0" bIns="18000" anchor="ctr" anchorCtr="0">
            <a:spAutoFit/>
          </a:bodyPr>
          <a:lstStyle/>
          <a:p>
            <a:pPr marL="0" indent="0">
              <a:spcBef>
                <a:spcPts val="600"/>
              </a:spcBef>
              <a:buNone/>
            </a:pPr>
            <a:r>
              <a:rPr lang="en-US" sz="2800" dirty="0"/>
              <a:t>This guarantees consistency</a:t>
            </a:r>
          </a:p>
          <a:p>
            <a:pPr marL="0" indent="0">
              <a:spcBef>
                <a:spcPts val="600"/>
              </a:spcBef>
              <a:buNone/>
            </a:pPr>
            <a:r>
              <a:rPr lang="en-US" sz="2800" dirty="0"/>
              <a:t>Cache coherence may not scale to many hundreds of cores.</a:t>
            </a:r>
          </a:p>
        </p:txBody>
      </p:sp>
    </p:spTree>
    <p:extLst>
      <p:ext uri="{BB962C8B-B14F-4D97-AF65-F5344CB8AC3E}">
        <p14:creationId xmlns:p14="http://schemas.microsoft.com/office/powerpoint/2010/main" val="259930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9BC3D-460C-7C42-C3DF-BF48EBACF374}"/>
              </a:ext>
            </a:extLst>
          </p:cNvPr>
          <p:cNvSpPr>
            <a:spLocks noGrp="1"/>
          </p:cNvSpPr>
          <p:nvPr>
            <p:ph type="title"/>
          </p:nvPr>
        </p:nvSpPr>
        <p:spPr>
          <a:xfrm>
            <a:off x="522857" y="304734"/>
            <a:ext cx="11153205" cy="559572"/>
          </a:xfrm>
        </p:spPr>
        <p:txBody>
          <a:bodyPr wrap="square" lIns="0" tIns="18000" rIns="0" bIns="18000" anchor="ctr" anchorCtr="0">
            <a:spAutoFit/>
          </a:bodyPr>
          <a:lstStyle/>
          <a:p>
            <a:r>
              <a:rPr lang="en-US" sz="3400" dirty="0"/>
              <a:t>Simultaneous Multithreading (</a:t>
            </a:r>
            <a:r>
              <a:rPr lang="en-US" sz="3400" spc="-500" dirty="0"/>
              <a:t>S M </a:t>
            </a:r>
            <a:r>
              <a:rPr lang="en-US" sz="3400" dirty="0"/>
              <a:t>T)</a:t>
            </a:r>
          </a:p>
        </p:txBody>
      </p:sp>
      <p:sp>
        <p:nvSpPr>
          <p:cNvPr id="3" name="Content Placeholder 2">
            <a:extLst>
              <a:ext uri="{FF2B5EF4-FFF2-40B4-BE49-F238E27FC236}">
                <a16:creationId xmlns:a16="http://schemas.microsoft.com/office/drawing/2014/main" id="{305058FF-76F1-4DB5-DEA3-B200A7CDB530}"/>
              </a:ext>
            </a:extLst>
          </p:cNvPr>
          <p:cNvSpPr>
            <a:spLocks noGrp="1"/>
          </p:cNvSpPr>
          <p:nvPr>
            <p:ph sz="quarter" idx="12"/>
          </p:nvPr>
        </p:nvSpPr>
        <p:spPr>
          <a:xfrm>
            <a:off x="531482" y="1095117"/>
            <a:ext cx="11144580" cy="467239"/>
          </a:xfrm>
        </p:spPr>
        <p:txBody>
          <a:bodyPr wrap="square" lIns="0" tIns="18000" rIns="0" bIns="18000" anchor="ctr" anchorCtr="0">
            <a:spAutoFit/>
          </a:bodyPr>
          <a:lstStyle/>
          <a:p>
            <a:pPr marL="342900" indent="-342900"/>
            <a:r>
              <a:rPr lang="en-US" sz="2800" dirty="0"/>
              <a:t>In general: each core offers multiple hardware contexts</a:t>
            </a:r>
            <a:endParaRPr lang="en-US" sz="1800" dirty="0"/>
          </a:p>
        </p:txBody>
      </p:sp>
      <p:sp>
        <p:nvSpPr>
          <p:cNvPr id="4" name="Content Placeholder 3">
            <a:extLst>
              <a:ext uri="{FF2B5EF4-FFF2-40B4-BE49-F238E27FC236}">
                <a16:creationId xmlns:a16="http://schemas.microsoft.com/office/drawing/2014/main" id="{424B82FA-013D-EBB1-DDEC-509B585C4B79}"/>
              </a:ext>
            </a:extLst>
          </p:cNvPr>
          <p:cNvSpPr>
            <a:spLocks noGrp="1"/>
          </p:cNvSpPr>
          <p:nvPr>
            <p:ph sz="quarter" idx="13"/>
          </p:nvPr>
        </p:nvSpPr>
        <p:spPr>
          <a:xfrm>
            <a:off x="523695" y="1727436"/>
            <a:ext cx="11152367" cy="3437283"/>
          </a:xfrm>
        </p:spPr>
        <p:txBody>
          <a:bodyPr wrap="square" lIns="0" tIns="18000" rIns="0" bIns="18000" anchor="ctr" anchorCtr="0">
            <a:spAutoFit/>
          </a:bodyPr>
          <a:lstStyle/>
          <a:p>
            <a:pPr marL="829818" lvl="1" indent="-342900">
              <a:buSzPts val="2400"/>
            </a:pPr>
            <a:r>
              <a:rPr lang="en-US" sz="2800" dirty="0"/>
              <a:t>Each hyper-thread can run a process or thread</a:t>
            </a:r>
          </a:p>
          <a:p>
            <a:pPr marL="829818" lvl="1" indent="-342900">
              <a:buSzPts val="2400"/>
            </a:pPr>
            <a:r>
              <a:rPr lang="en-US" sz="2800" dirty="0"/>
              <a:t>Sometimes called virtual cores</a:t>
            </a:r>
          </a:p>
          <a:p>
            <a:pPr marL="829818" lvl="1" indent="-342900">
              <a:buSzPts val="2400"/>
            </a:pPr>
            <a:r>
              <a:rPr lang="en-US" sz="2800" dirty="0"/>
              <a:t>Each hyper-thread has its own registers</a:t>
            </a:r>
          </a:p>
          <a:p>
            <a:pPr marL="829818" lvl="1" indent="-342900">
              <a:buSzPts val="2400"/>
            </a:pPr>
            <a:r>
              <a:rPr lang="en-US" sz="2800" dirty="0"/>
              <a:t>Some components are shared: </a:t>
            </a:r>
            <a:r>
              <a:rPr lang="en-US" sz="2800" spc="-300" dirty="0"/>
              <a:t>L </a:t>
            </a:r>
            <a:r>
              <a:rPr lang="en-US" sz="2800" dirty="0"/>
              <a:t>1/</a:t>
            </a:r>
            <a:r>
              <a:rPr lang="en-US" sz="2800" spc="-300" dirty="0"/>
              <a:t>L </a:t>
            </a:r>
            <a:r>
              <a:rPr lang="en-US" sz="2800" dirty="0"/>
              <a:t>2 cache, </a:t>
            </a:r>
            <a:r>
              <a:rPr lang="en-US" sz="2800" spc="-300" dirty="0"/>
              <a:t>T L </a:t>
            </a:r>
            <a:r>
              <a:rPr lang="en-US" sz="2800" dirty="0"/>
              <a:t>B, Execution Units</a:t>
            </a:r>
          </a:p>
          <a:p>
            <a:pPr marL="829818" lvl="1" indent="-342900">
              <a:buSzPts val="2400"/>
            </a:pPr>
            <a:r>
              <a:rPr lang="en-US" sz="2800" dirty="0"/>
              <a:t>Hyper-threads can interfere with each other</a:t>
            </a:r>
          </a:p>
          <a:p>
            <a:pPr marL="829818" lvl="1" indent="-342900">
              <a:buSzPts val="2400"/>
            </a:pPr>
            <a:r>
              <a:rPr lang="en-US" sz="2800" dirty="0"/>
              <a:t>Performance benefits vary</a:t>
            </a:r>
            <a:endParaRPr lang="en-US" sz="1800" dirty="0"/>
          </a:p>
        </p:txBody>
      </p:sp>
    </p:spTree>
    <p:extLst>
      <p:ext uri="{BB962C8B-B14F-4D97-AF65-F5344CB8AC3E}">
        <p14:creationId xmlns:p14="http://schemas.microsoft.com/office/powerpoint/2010/main" val="1901796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C358B18-4BDA-A8DF-2926-6A16DF2B987F}"/>
              </a:ext>
            </a:extLst>
          </p:cNvPr>
          <p:cNvSpPr>
            <a:spLocks noGrp="1"/>
          </p:cNvSpPr>
          <p:nvPr>
            <p:ph type="title"/>
          </p:nvPr>
        </p:nvSpPr>
        <p:spPr>
          <a:xfrm>
            <a:off x="522327" y="279376"/>
            <a:ext cx="11153736" cy="559572"/>
          </a:xfrm>
        </p:spPr>
        <p:txBody>
          <a:bodyPr wrap="square" lIns="0" tIns="18000" rIns="0" bIns="18000" anchor="ctr" anchorCtr="0">
            <a:spAutoFit/>
          </a:bodyPr>
          <a:lstStyle/>
          <a:p>
            <a:r>
              <a:rPr lang="en-US" sz="3400" dirty="0"/>
              <a:t>Multiprocessors (1)</a:t>
            </a:r>
          </a:p>
        </p:txBody>
      </p:sp>
      <p:sp>
        <p:nvSpPr>
          <p:cNvPr id="13" name="Content Placeholder 12">
            <a:extLst>
              <a:ext uri="{FF2B5EF4-FFF2-40B4-BE49-F238E27FC236}">
                <a16:creationId xmlns:a16="http://schemas.microsoft.com/office/drawing/2014/main" id="{2A75C72C-B611-F9ED-3F30-217D9BA036DF}"/>
              </a:ext>
            </a:extLst>
          </p:cNvPr>
          <p:cNvSpPr>
            <a:spLocks noGrp="1"/>
          </p:cNvSpPr>
          <p:nvPr>
            <p:ph sz="quarter" idx="12"/>
          </p:nvPr>
        </p:nvSpPr>
        <p:spPr>
          <a:xfrm>
            <a:off x="522326" y="1094599"/>
            <a:ext cx="11153735" cy="1482901"/>
          </a:xfrm>
        </p:spPr>
        <p:txBody>
          <a:bodyPr wrap="square" lIns="0" tIns="18000" rIns="0" bIns="18000" anchor="ctr" anchorCtr="0">
            <a:spAutoFit/>
          </a:bodyPr>
          <a:lstStyle/>
          <a:p>
            <a:pPr marL="0" indent="0">
              <a:spcBef>
                <a:spcPts val="600"/>
              </a:spcBef>
              <a:buNone/>
            </a:pPr>
            <a:r>
              <a:rPr lang="en-US" sz="2800" dirty="0"/>
              <a:t>Cranking up the clock speed is not really possible anymore</a:t>
            </a:r>
          </a:p>
          <a:p>
            <a:pPr marL="0" indent="0">
              <a:spcBef>
                <a:spcPts val="600"/>
              </a:spcBef>
              <a:buNone/>
            </a:pPr>
            <a:r>
              <a:rPr lang="en-US" sz="2800" dirty="0"/>
              <a:t>Different options to gain speed. For instance:</a:t>
            </a:r>
          </a:p>
          <a:p>
            <a:pPr marL="342900" indent="-342900">
              <a:spcBef>
                <a:spcPts val="600"/>
              </a:spcBef>
              <a:buSzPts val="2400"/>
            </a:pPr>
            <a:r>
              <a:rPr lang="en-US" sz="2800" dirty="0"/>
              <a:t>Multiprocessor / multicore machines</a:t>
            </a:r>
          </a:p>
        </p:txBody>
      </p:sp>
      <p:sp>
        <p:nvSpPr>
          <p:cNvPr id="14" name="Content Placeholder 13">
            <a:extLst>
              <a:ext uri="{FF2B5EF4-FFF2-40B4-BE49-F238E27FC236}">
                <a16:creationId xmlns:a16="http://schemas.microsoft.com/office/drawing/2014/main" id="{150D02AB-358E-7BCC-21C6-EB652D5093E0}"/>
              </a:ext>
            </a:extLst>
          </p:cNvPr>
          <p:cNvSpPr>
            <a:spLocks noGrp="1"/>
          </p:cNvSpPr>
          <p:nvPr>
            <p:ph sz="quarter" idx="13"/>
          </p:nvPr>
        </p:nvSpPr>
        <p:spPr>
          <a:xfrm>
            <a:off x="522327" y="2698109"/>
            <a:ext cx="6516828" cy="467239"/>
          </a:xfrm>
        </p:spPr>
        <p:txBody>
          <a:bodyPr wrap="square" lIns="0" tIns="18000" rIns="0" bIns="18000" anchor="ctr" anchorCtr="0">
            <a:spAutoFit/>
          </a:bodyPr>
          <a:lstStyle/>
          <a:p>
            <a:pPr marL="342900" indent="-342900"/>
            <a:r>
              <a:rPr lang="en-US" sz="2800" dirty="0"/>
              <a:t>Massively parallel systems (e.g., </a:t>
            </a:r>
            <a:r>
              <a:rPr lang="en-US" sz="2800" spc="-300" dirty="0"/>
              <a:t>H P </a:t>
            </a:r>
            <a:r>
              <a:rPr lang="en-US" sz="2800" dirty="0"/>
              <a:t>C)</a:t>
            </a:r>
          </a:p>
        </p:txBody>
      </p:sp>
      <p:graphicFrame>
        <p:nvGraphicFramePr>
          <p:cNvPr id="27" name="Object 26" descr="A right headed arrow.">
            <a:extLst>
              <a:ext uri="{FF2B5EF4-FFF2-40B4-BE49-F238E27FC236}">
                <a16:creationId xmlns:a16="http://schemas.microsoft.com/office/drawing/2014/main" id="{0402EF58-0B3F-0CA5-3850-924CF1AFC492}"/>
              </a:ext>
            </a:extLst>
          </p:cNvPr>
          <p:cNvGraphicFramePr>
            <a:graphicFrameLocks noChangeAspect="1"/>
          </p:cNvGraphicFramePr>
          <p:nvPr>
            <p:extLst>
              <p:ext uri="{D42A27DB-BD31-4B8C-83A1-F6EECF244321}">
                <p14:modId xmlns:p14="http://schemas.microsoft.com/office/powerpoint/2010/main" val="4247546396"/>
              </p:ext>
            </p:extLst>
          </p:nvPr>
        </p:nvGraphicFramePr>
        <p:xfrm>
          <a:off x="7186155" y="2847240"/>
          <a:ext cx="479401" cy="260434"/>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20" name="Object 19" descr="A right headed arrow.">
                        <a:extLst>
                          <a:ext uri="{FF2B5EF4-FFF2-40B4-BE49-F238E27FC236}">
                            <a16:creationId xmlns:a16="http://schemas.microsoft.com/office/drawing/2014/main" id="{787E6BCB-DDFE-6C7E-5BF8-9359492A7AED}"/>
                          </a:ext>
                        </a:extLst>
                      </p:cNvPr>
                      <p:cNvPicPr/>
                      <p:nvPr/>
                    </p:nvPicPr>
                    <p:blipFill>
                      <a:blip r:embed="rId3"/>
                      <a:stretch>
                        <a:fillRect/>
                      </a:stretch>
                    </p:blipFill>
                    <p:spPr>
                      <a:xfrm>
                        <a:off x="7186155" y="2847240"/>
                        <a:ext cx="479401" cy="260434"/>
                      </a:xfrm>
                      <a:prstGeom prst="rect">
                        <a:avLst/>
                      </a:prstGeom>
                    </p:spPr>
                  </p:pic>
                </p:oleObj>
              </mc:Fallback>
            </mc:AlternateContent>
          </a:graphicData>
        </a:graphic>
      </p:graphicFrame>
      <p:sp>
        <p:nvSpPr>
          <p:cNvPr id="15" name="Content Placeholder 14">
            <a:extLst>
              <a:ext uri="{FF2B5EF4-FFF2-40B4-BE49-F238E27FC236}">
                <a16:creationId xmlns:a16="http://schemas.microsoft.com/office/drawing/2014/main" id="{3C967758-8C7E-5FF9-966E-2E1362387985}"/>
              </a:ext>
            </a:extLst>
          </p:cNvPr>
          <p:cNvSpPr>
            <a:spLocks noGrp="1"/>
          </p:cNvSpPr>
          <p:nvPr>
            <p:ph sz="quarter" idx="14"/>
          </p:nvPr>
        </p:nvSpPr>
        <p:spPr>
          <a:xfrm>
            <a:off x="7764809" y="2698109"/>
            <a:ext cx="2851441" cy="467239"/>
          </a:xfrm>
        </p:spPr>
        <p:txBody>
          <a:bodyPr wrap="square" lIns="0" tIns="18000" rIns="0" bIns="18000" anchor="ctr" anchorCtr="0">
            <a:spAutoFit/>
          </a:bodyPr>
          <a:lstStyle/>
          <a:p>
            <a:pPr marL="0" indent="0">
              <a:buNone/>
            </a:pPr>
            <a:r>
              <a:rPr lang="en-US" sz="2800" dirty="0"/>
              <a:t>sometimes with</a:t>
            </a:r>
          </a:p>
        </p:txBody>
      </p:sp>
      <p:sp>
        <p:nvSpPr>
          <p:cNvPr id="16" name="Content Placeholder 15">
            <a:extLst>
              <a:ext uri="{FF2B5EF4-FFF2-40B4-BE49-F238E27FC236}">
                <a16:creationId xmlns:a16="http://schemas.microsoft.com/office/drawing/2014/main" id="{82ACB3FD-02D1-3722-C4F7-E7778BF5587E}"/>
              </a:ext>
            </a:extLst>
          </p:cNvPr>
          <p:cNvSpPr>
            <a:spLocks noGrp="1"/>
          </p:cNvSpPr>
          <p:nvPr>
            <p:ph sz="quarter" idx="15"/>
          </p:nvPr>
        </p:nvSpPr>
        <p:spPr>
          <a:xfrm>
            <a:off x="879901" y="3290047"/>
            <a:ext cx="3069849" cy="467239"/>
          </a:xfrm>
        </p:spPr>
        <p:txBody>
          <a:bodyPr wrap="square" lIns="0" tIns="18000" rIns="0" bIns="18000" anchor="ctr" anchorCtr="0">
            <a:spAutoFit/>
          </a:bodyPr>
          <a:lstStyle/>
          <a:p>
            <a:pPr marL="0" indent="0">
              <a:buNone/>
            </a:pPr>
            <a:r>
              <a:rPr lang="en-US" sz="2800" dirty="0"/>
              <a:t>millions of </a:t>
            </a:r>
            <a:r>
              <a:rPr lang="en-US" sz="2800" spc="-300" dirty="0"/>
              <a:t>C P </a:t>
            </a:r>
            <a:r>
              <a:rPr lang="en-US" sz="2800" dirty="0"/>
              <a:t>Us</a:t>
            </a:r>
          </a:p>
        </p:txBody>
      </p:sp>
      <p:sp>
        <p:nvSpPr>
          <p:cNvPr id="17" name="Content Placeholder 16">
            <a:extLst>
              <a:ext uri="{FF2B5EF4-FFF2-40B4-BE49-F238E27FC236}">
                <a16:creationId xmlns:a16="http://schemas.microsoft.com/office/drawing/2014/main" id="{EF622D6E-6C45-32E2-A4E3-35A8D4AB9803}"/>
              </a:ext>
            </a:extLst>
          </p:cNvPr>
          <p:cNvSpPr>
            <a:spLocks noGrp="1"/>
          </p:cNvSpPr>
          <p:nvPr>
            <p:ph sz="quarter" idx="16"/>
          </p:nvPr>
        </p:nvSpPr>
        <p:spPr>
          <a:xfrm>
            <a:off x="522326" y="3820940"/>
            <a:ext cx="11153735" cy="467239"/>
          </a:xfrm>
        </p:spPr>
        <p:txBody>
          <a:bodyPr wrap="square" lIns="0" tIns="18000" rIns="0" bIns="18000" anchor="ctr" anchorCtr="0">
            <a:spAutoFit/>
          </a:bodyPr>
          <a:lstStyle/>
          <a:p>
            <a:pPr marL="342900" indent="-342900"/>
            <a:r>
              <a:rPr lang="en-US" sz="2800" dirty="0"/>
              <a:t>Distributed systems</a:t>
            </a:r>
          </a:p>
        </p:txBody>
      </p:sp>
    </p:spTree>
    <p:extLst>
      <p:ext uri="{BB962C8B-B14F-4D97-AF65-F5344CB8AC3E}">
        <p14:creationId xmlns:p14="http://schemas.microsoft.com/office/powerpoint/2010/main" val="1176315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9BC3D-460C-7C42-C3DF-BF48EBACF374}"/>
              </a:ext>
            </a:extLst>
          </p:cNvPr>
          <p:cNvSpPr>
            <a:spLocks noGrp="1"/>
          </p:cNvSpPr>
          <p:nvPr>
            <p:ph type="title"/>
          </p:nvPr>
        </p:nvSpPr>
        <p:spPr>
          <a:xfrm>
            <a:off x="522857" y="304734"/>
            <a:ext cx="11153205" cy="559572"/>
          </a:xfrm>
        </p:spPr>
        <p:txBody>
          <a:bodyPr wrap="square" lIns="0" tIns="18000" rIns="0" bIns="18000" anchor="ctr" anchorCtr="0">
            <a:spAutoFit/>
          </a:bodyPr>
          <a:lstStyle/>
          <a:p>
            <a:r>
              <a:rPr lang="en-US" sz="3400" dirty="0"/>
              <a:t>Multiprocessor Chip with Four Cores and Graphics</a:t>
            </a:r>
          </a:p>
        </p:txBody>
      </p:sp>
      <p:pic>
        <p:nvPicPr>
          <p:cNvPr id="7" name="Picture 6" descr="A close-up of a microprocessor circuit board with components such as integrated circuits surrounded by resistors and capacitors.">
            <a:extLst>
              <a:ext uri="{FF2B5EF4-FFF2-40B4-BE49-F238E27FC236}">
                <a16:creationId xmlns:a16="http://schemas.microsoft.com/office/drawing/2014/main" id="{331CEFFF-A4AC-9369-E812-CE72E0B2D3A2}"/>
              </a:ext>
            </a:extLst>
          </p:cNvPr>
          <p:cNvPicPr>
            <a:picLocks noChangeAspect="1"/>
          </p:cNvPicPr>
          <p:nvPr/>
        </p:nvPicPr>
        <p:blipFill>
          <a:blip r:embed="rId3"/>
          <a:stretch>
            <a:fillRect/>
          </a:stretch>
        </p:blipFill>
        <p:spPr>
          <a:xfrm>
            <a:off x="2608227" y="1115117"/>
            <a:ext cx="6975547" cy="4704631"/>
          </a:xfrm>
          <a:prstGeom prst="rect">
            <a:avLst/>
          </a:prstGeom>
        </p:spPr>
      </p:pic>
      <p:sp>
        <p:nvSpPr>
          <p:cNvPr id="4" name="Content Placeholder 3">
            <a:extLst>
              <a:ext uri="{FF2B5EF4-FFF2-40B4-BE49-F238E27FC236}">
                <a16:creationId xmlns:a16="http://schemas.microsoft.com/office/drawing/2014/main" id="{424B82FA-013D-EBB1-DDEC-509B585C4B79}"/>
              </a:ext>
            </a:extLst>
          </p:cNvPr>
          <p:cNvSpPr>
            <a:spLocks noGrp="1"/>
          </p:cNvSpPr>
          <p:nvPr>
            <p:ph sz="quarter" idx="13"/>
          </p:nvPr>
        </p:nvSpPr>
        <p:spPr>
          <a:xfrm>
            <a:off x="2608227" y="5943251"/>
            <a:ext cx="1477633" cy="221018"/>
          </a:xfrm>
        </p:spPr>
        <p:txBody>
          <a:bodyPr wrap="square" lIns="0" tIns="18000" rIns="0" bIns="18000" anchor="ctr" anchorCtr="0">
            <a:spAutoFit/>
          </a:bodyPr>
          <a:lstStyle/>
          <a:p>
            <a:pPr marL="0" indent="0">
              <a:buSzPts val="2400"/>
              <a:buNone/>
            </a:pPr>
            <a:r>
              <a:rPr lang="en-US" sz="1200" dirty="0" err="1"/>
              <a:t>Skobrik</a:t>
            </a:r>
            <a:r>
              <a:rPr lang="en-US" sz="1200" dirty="0"/>
              <a:t>/Shutterstock</a:t>
            </a:r>
          </a:p>
        </p:txBody>
      </p:sp>
    </p:spTree>
    <p:extLst>
      <p:ext uri="{BB962C8B-B14F-4D97-AF65-F5344CB8AC3E}">
        <p14:creationId xmlns:p14="http://schemas.microsoft.com/office/powerpoint/2010/main" val="3649220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C9CB-22C1-CFD4-E593-79C76FF35709}"/>
              </a:ext>
            </a:extLst>
          </p:cNvPr>
          <p:cNvSpPr>
            <a:spLocks noGrp="1"/>
          </p:cNvSpPr>
          <p:nvPr>
            <p:ph type="title"/>
          </p:nvPr>
        </p:nvSpPr>
        <p:spPr>
          <a:xfrm>
            <a:off x="525555" y="302878"/>
            <a:ext cx="11150508" cy="1082792"/>
          </a:xfrm>
        </p:spPr>
        <p:txBody>
          <a:bodyPr wrap="square" lIns="0" tIns="18000" rIns="0" bIns="18000" anchor="ctr" anchorCtr="0">
            <a:spAutoFit/>
          </a:bodyPr>
          <a:lstStyle/>
          <a:p>
            <a:r>
              <a:rPr lang="en-US" sz="3400" dirty="0"/>
              <a:t>Multiprocessor Operating System Types: Each </a:t>
            </a:r>
            <a:r>
              <a:rPr lang="en-US" sz="3400" spc="-450" dirty="0"/>
              <a:t>C P </a:t>
            </a:r>
            <a:r>
              <a:rPr lang="en-US" sz="3400" dirty="0"/>
              <a:t>U Has Its Own Operating System</a:t>
            </a:r>
          </a:p>
        </p:txBody>
      </p:sp>
      <p:pic>
        <p:nvPicPr>
          <p:cNvPr id="24" name="Picture 23" descr="An illustration of multiprocessor operating system types.&#10;Long description is available in notes, Press F6.">
            <a:extLst>
              <a:ext uri="{FF2B5EF4-FFF2-40B4-BE49-F238E27FC236}">
                <a16:creationId xmlns:a16="http://schemas.microsoft.com/office/drawing/2014/main" id="{7E8658A4-4E19-8922-564F-C000E9D7D4FF}"/>
              </a:ext>
            </a:extLst>
          </p:cNvPr>
          <p:cNvPicPr>
            <a:picLocks noChangeAspect="1"/>
          </p:cNvPicPr>
          <p:nvPr/>
        </p:nvPicPr>
        <p:blipFill>
          <a:blip r:embed="rId3"/>
          <a:stretch>
            <a:fillRect/>
          </a:stretch>
        </p:blipFill>
        <p:spPr>
          <a:xfrm>
            <a:off x="3350400" y="1580575"/>
            <a:ext cx="5491880" cy="1555967"/>
          </a:xfrm>
          <a:prstGeom prst="rect">
            <a:avLst/>
          </a:prstGeom>
        </p:spPr>
      </p:pic>
      <p:sp>
        <p:nvSpPr>
          <p:cNvPr id="4" name="Content Placeholder 3">
            <a:extLst>
              <a:ext uri="{FF2B5EF4-FFF2-40B4-BE49-F238E27FC236}">
                <a16:creationId xmlns:a16="http://schemas.microsoft.com/office/drawing/2014/main" id="{D6BE8065-9CC1-1CEE-F5A9-8714FA2D7496}"/>
              </a:ext>
            </a:extLst>
          </p:cNvPr>
          <p:cNvSpPr>
            <a:spLocks noGrp="1"/>
          </p:cNvSpPr>
          <p:nvPr>
            <p:ph sz="quarter" idx="13"/>
          </p:nvPr>
        </p:nvSpPr>
        <p:spPr>
          <a:xfrm>
            <a:off x="526393" y="3285029"/>
            <a:ext cx="11147872" cy="1759900"/>
          </a:xfrm>
        </p:spPr>
        <p:txBody>
          <a:bodyPr wrap="square" lIns="0" tIns="18000" rIns="0" bIns="18000" anchor="ctr" anchorCtr="0">
            <a:spAutoFit/>
          </a:bodyPr>
          <a:lstStyle/>
          <a:p>
            <a:pPr marL="0" indent="0">
              <a:spcBef>
                <a:spcPts val="0"/>
              </a:spcBef>
              <a:buClr>
                <a:schemeClr val="tx2"/>
              </a:buClr>
              <a:buNone/>
            </a:pPr>
            <a:r>
              <a:rPr lang="en-US" sz="2800" dirty="0">
                <a:solidFill>
                  <a:schemeClr val="tx1"/>
                </a:solidFill>
              </a:rPr>
              <a:t>Like having n separate computers, but disks and I/O devices shared</a:t>
            </a:r>
          </a:p>
          <a:p>
            <a:pPr marL="342900" indent="-342900">
              <a:spcBef>
                <a:spcPts val="0"/>
              </a:spcBef>
              <a:buClr>
                <a:schemeClr val="tx2"/>
              </a:buClr>
              <a:buSzPts val="2000"/>
            </a:pPr>
            <a:r>
              <a:rPr lang="en-US" sz="2800" dirty="0">
                <a:solidFill>
                  <a:schemeClr val="tx1"/>
                </a:solidFill>
              </a:rPr>
              <a:t>However: each </a:t>
            </a:r>
            <a:r>
              <a:rPr lang="en-US" sz="2800" spc="-250" dirty="0">
                <a:solidFill>
                  <a:schemeClr val="tx1"/>
                </a:solidFill>
              </a:rPr>
              <a:t>O </a:t>
            </a:r>
            <a:r>
              <a:rPr lang="en-US" sz="2800" dirty="0">
                <a:solidFill>
                  <a:schemeClr val="tx1"/>
                </a:solidFill>
              </a:rPr>
              <a:t>S has own set of tables/processes</a:t>
            </a:r>
          </a:p>
          <a:p>
            <a:pPr marL="342900" indent="-342900">
              <a:spcBef>
                <a:spcPts val="0"/>
              </a:spcBef>
              <a:buClr>
                <a:schemeClr val="tx2"/>
              </a:buClr>
              <a:buSzPts val="2000"/>
            </a:pPr>
            <a:r>
              <a:rPr lang="en-US" sz="2800" dirty="0">
                <a:solidFill>
                  <a:schemeClr val="tx1"/>
                </a:solidFill>
              </a:rPr>
              <a:t>Also: no sharing of pages</a:t>
            </a:r>
          </a:p>
          <a:p>
            <a:pPr marL="342900" indent="-342900">
              <a:spcBef>
                <a:spcPts val="0"/>
              </a:spcBef>
              <a:buClr>
                <a:schemeClr val="tx2"/>
              </a:buClr>
              <a:buSzPts val="2000"/>
            </a:pPr>
            <a:r>
              <a:rPr lang="en-US" sz="2800" dirty="0">
                <a:solidFill>
                  <a:schemeClr val="tx1"/>
                </a:solidFill>
              </a:rPr>
              <a:t>Also: disk blocks cached per </a:t>
            </a:r>
            <a:r>
              <a:rPr lang="en-US" sz="2800" spc="-250" dirty="0">
                <a:solidFill>
                  <a:schemeClr val="tx1"/>
                </a:solidFill>
              </a:rPr>
              <a:t>O </a:t>
            </a:r>
            <a:r>
              <a:rPr lang="en-US" sz="2800" dirty="0">
                <a:solidFill>
                  <a:schemeClr val="tx1"/>
                </a:solidFill>
              </a:rPr>
              <a:t>S (not shared)</a:t>
            </a:r>
          </a:p>
        </p:txBody>
      </p:sp>
      <p:sp>
        <p:nvSpPr>
          <p:cNvPr id="3" name="Content Placeholder 2">
            <a:extLst>
              <a:ext uri="{FF2B5EF4-FFF2-40B4-BE49-F238E27FC236}">
                <a16:creationId xmlns:a16="http://schemas.microsoft.com/office/drawing/2014/main" id="{F86E4662-BED9-92E9-47F5-E8EFB04D2E2B}"/>
              </a:ext>
            </a:extLst>
          </p:cNvPr>
          <p:cNvSpPr>
            <a:spLocks noGrp="1"/>
          </p:cNvSpPr>
          <p:nvPr>
            <p:ph sz="quarter" idx="12"/>
          </p:nvPr>
        </p:nvSpPr>
        <p:spPr>
          <a:xfrm>
            <a:off x="915928" y="5305901"/>
            <a:ext cx="10385543" cy="590349"/>
          </a:xfrm>
        </p:spPr>
        <p:txBody>
          <a:bodyPr wrap="square" lIns="0" tIns="18000" rIns="0" bIns="18000" anchor="ctr" anchorCtr="0">
            <a:spAutoFit/>
          </a:bodyPr>
          <a:lstStyle/>
          <a:p>
            <a:pPr marL="0" indent="0">
              <a:buNone/>
            </a:pPr>
            <a:r>
              <a:rPr lang="en-US" sz="1800" dirty="0"/>
              <a:t>Figure 8.7 Partitioning multiprocessor memory among four </a:t>
            </a:r>
            <a:r>
              <a:rPr lang="en-US" sz="1800" spc="-250" dirty="0"/>
              <a:t>C P U </a:t>
            </a:r>
            <a:r>
              <a:rPr lang="en-US" sz="1800" dirty="0"/>
              <a:t>s, but sharing a single copy of the operating system code. The boxes marked Data are the operating system’s private data for each </a:t>
            </a:r>
            <a:r>
              <a:rPr lang="en-US" sz="1800" spc="-250" dirty="0"/>
              <a:t>C P </a:t>
            </a:r>
            <a:r>
              <a:rPr lang="en-US" sz="1800" dirty="0"/>
              <a:t>U.</a:t>
            </a:r>
          </a:p>
        </p:txBody>
      </p:sp>
    </p:spTree>
    <p:extLst>
      <p:ext uri="{BB962C8B-B14F-4D97-AF65-F5344CB8AC3E}">
        <p14:creationId xmlns:p14="http://schemas.microsoft.com/office/powerpoint/2010/main" val="954549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C9CB-22C1-CFD4-E593-79C76FF35709}"/>
              </a:ext>
            </a:extLst>
          </p:cNvPr>
          <p:cNvSpPr>
            <a:spLocks noGrp="1"/>
          </p:cNvSpPr>
          <p:nvPr>
            <p:ph type="title"/>
          </p:nvPr>
        </p:nvSpPr>
        <p:spPr>
          <a:xfrm>
            <a:off x="560059" y="285681"/>
            <a:ext cx="8240620" cy="559572"/>
          </a:xfrm>
        </p:spPr>
        <p:txBody>
          <a:bodyPr wrap="square" lIns="0" tIns="18000" rIns="0" bIns="18000" anchor="ctr" anchorCtr="0">
            <a:spAutoFit/>
          </a:bodyPr>
          <a:lstStyle/>
          <a:p>
            <a:r>
              <a:rPr lang="en-US" sz="3400" dirty="0"/>
              <a:t>Leader-Follower Multiprocessors</a:t>
            </a:r>
          </a:p>
        </p:txBody>
      </p:sp>
      <p:pic>
        <p:nvPicPr>
          <p:cNvPr id="8" name="Picture 7" descr="An illustration of multiprocessor operating system types.&#10;Long description is available in notes, press F6">
            <a:extLst>
              <a:ext uri="{FF2B5EF4-FFF2-40B4-BE49-F238E27FC236}">
                <a16:creationId xmlns:a16="http://schemas.microsoft.com/office/drawing/2014/main" id="{2A080ABF-8C21-5D2B-02F7-71D5178361D9}"/>
              </a:ext>
            </a:extLst>
          </p:cNvPr>
          <p:cNvPicPr>
            <a:picLocks noChangeAspect="1"/>
          </p:cNvPicPr>
          <p:nvPr/>
        </p:nvPicPr>
        <p:blipFill>
          <a:blip r:embed="rId3"/>
          <a:stretch>
            <a:fillRect/>
          </a:stretch>
        </p:blipFill>
        <p:spPr>
          <a:xfrm>
            <a:off x="1731945" y="1415413"/>
            <a:ext cx="8737096" cy="2474417"/>
          </a:xfrm>
          <a:prstGeom prst="rect">
            <a:avLst/>
          </a:prstGeom>
        </p:spPr>
      </p:pic>
      <p:sp>
        <p:nvSpPr>
          <p:cNvPr id="4" name="Content Placeholder 3">
            <a:extLst>
              <a:ext uri="{FF2B5EF4-FFF2-40B4-BE49-F238E27FC236}">
                <a16:creationId xmlns:a16="http://schemas.microsoft.com/office/drawing/2014/main" id="{D6BE8065-9CC1-1CEE-F5A9-8714FA2D7496}"/>
              </a:ext>
            </a:extLst>
          </p:cNvPr>
          <p:cNvSpPr>
            <a:spLocks noGrp="1"/>
          </p:cNvSpPr>
          <p:nvPr>
            <p:ph sz="quarter" idx="13"/>
          </p:nvPr>
        </p:nvSpPr>
        <p:spPr>
          <a:xfrm>
            <a:off x="2640943" y="3985144"/>
            <a:ext cx="6922157" cy="467239"/>
          </a:xfrm>
        </p:spPr>
        <p:txBody>
          <a:bodyPr wrap="square" lIns="0" tIns="18000" rIns="0" bIns="18000" anchor="ctr" anchorCtr="0">
            <a:spAutoFit/>
          </a:bodyPr>
          <a:lstStyle/>
          <a:p>
            <a:pPr marL="0" indent="0">
              <a:spcBef>
                <a:spcPts val="0"/>
              </a:spcBef>
              <a:buClr>
                <a:schemeClr val="tx2"/>
              </a:buClr>
              <a:buNone/>
            </a:pPr>
            <a:r>
              <a:rPr lang="en-US" sz="2800" dirty="0">
                <a:solidFill>
                  <a:schemeClr val="tx1"/>
                </a:solidFill>
              </a:rPr>
              <a:t>With many </a:t>
            </a:r>
            <a:r>
              <a:rPr lang="en-US" sz="2800" spc="-300" dirty="0">
                <a:solidFill>
                  <a:schemeClr val="tx1"/>
                </a:solidFill>
              </a:rPr>
              <a:t>C P </a:t>
            </a:r>
            <a:r>
              <a:rPr lang="en-US" sz="2800" dirty="0">
                <a:solidFill>
                  <a:schemeClr val="tx1"/>
                </a:solidFill>
              </a:rPr>
              <a:t>Us, leader will be bottleneck</a:t>
            </a:r>
          </a:p>
        </p:txBody>
      </p:sp>
      <p:sp>
        <p:nvSpPr>
          <p:cNvPr id="3" name="Content Placeholder 2">
            <a:extLst>
              <a:ext uri="{FF2B5EF4-FFF2-40B4-BE49-F238E27FC236}">
                <a16:creationId xmlns:a16="http://schemas.microsoft.com/office/drawing/2014/main" id="{F86E4662-BED9-92E9-47F5-E8EFB04D2E2B}"/>
              </a:ext>
            </a:extLst>
          </p:cNvPr>
          <p:cNvSpPr>
            <a:spLocks noGrp="1"/>
          </p:cNvSpPr>
          <p:nvPr>
            <p:ph sz="quarter" idx="12"/>
          </p:nvPr>
        </p:nvSpPr>
        <p:spPr>
          <a:xfrm>
            <a:off x="3524879" y="4984990"/>
            <a:ext cx="5167641" cy="313350"/>
          </a:xfrm>
        </p:spPr>
        <p:txBody>
          <a:bodyPr wrap="square" lIns="0" tIns="18000" rIns="0" bIns="18000" anchor="ctr" anchorCtr="0">
            <a:spAutoFit/>
          </a:bodyPr>
          <a:lstStyle/>
          <a:p>
            <a:pPr marL="0" indent="0">
              <a:buNone/>
            </a:pPr>
            <a:r>
              <a:rPr lang="en-US" sz="1800" dirty="0"/>
              <a:t>Figure 8.8 A leader-follower multiprocessor model.</a:t>
            </a:r>
          </a:p>
        </p:txBody>
      </p:sp>
    </p:spTree>
    <p:extLst>
      <p:ext uri="{BB962C8B-B14F-4D97-AF65-F5344CB8AC3E}">
        <p14:creationId xmlns:p14="http://schemas.microsoft.com/office/powerpoint/2010/main" val="3759324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C9CB-22C1-CFD4-E593-79C76FF35709}"/>
              </a:ext>
            </a:extLst>
          </p:cNvPr>
          <p:cNvSpPr>
            <a:spLocks noGrp="1"/>
          </p:cNvSpPr>
          <p:nvPr>
            <p:ph type="title"/>
          </p:nvPr>
        </p:nvSpPr>
        <p:spPr>
          <a:xfrm>
            <a:off x="521959" y="304731"/>
            <a:ext cx="11154104" cy="559572"/>
          </a:xfrm>
        </p:spPr>
        <p:txBody>
          <a:bodyPr wrap="square" lIns="0" tIns="18000" rIns="0" bIns="18000" anchor="ctr" anchorCtr="0">
            <a:spAutoFit/>
          </a:bodyPr>
          <a:lstStyle/>
          <a:p>
            <a:r>
              <a:rPr lang="en-US" sz="3400" dirty="0"/>
              <a:t>Symmetric Multiprocessors</a:t>
            </a:r>
          </a:p>
        </p:txBody>
      </p:sp>
      <p:pic>
        <p:nvPicPr>
          <p:cNvPr id="6" name="Picture 5" descr="The figure illustrates the S M P multiprocessor model.&#10;Long description is available in notes, Press F6.">
            <a:extLst>
              <a:ext uri="{FF2B5EF4-FFF2-40B4-BE49-F238E27FC236}">
                <a16:creationId xmlns:a16="http://schemas.microsoft.com/office/drawing/2014/main" id="{6CD12DA7-6A6B-8B4D-A28B-3084E32F1D52}"/>
              </a:ext>
            </a:extLst>
          </p:cNvPr>
          <p:cNvPicPr>
            <a:picLocks noChangeAspect="1"/>
          </p:cNvPicPr>
          <p:nvPr/>
        </p:nvPicPr>
        <p:blipFill>
          <a:blip r:embed="rId3"/>
          <a:stretch>
            <a:fillRect/>
          </a:stretch>
        </p:blipFill>
        <p:spPr>
          <a:xfrm>
            <a:off x="2041813" y="1092538"/>
            <a:ext cx="8108377" cy="2816971"/>
          </a:xfrm>
          <a:prstGeom prst="rect">
            <a:avLst/>
          </a:prstGeom>
        </p:spPr>
      </p:pic>
      <p:sp>
        <p:nvSpPr>
          <p:cNvPr id="3" name="Content Placeholder 2">
            <a:extLst>
              <a:ext uri="{FF2B5EF4-FFF2-40B4-BE49-F238E27FC236}">
                <a16:creationId xmlns:a16="http://schemas.microsoft.com/office/drawing/2014/main" id="{F86E4662-BED9-92E9-47F5-E8EFB04D2E2B}"/>
              </a:ext>
            </a:extLst>
          </p:cNvPr>
          <p:cNvSpPr>
            <a:spLocks noGrp="1"/>
          </p:cNvSpPr>
          <p:nvPr>
            <p:ph sz="quarter" idx="12"/>
          </p:nvPr>
        </p:nvSpPr>
        <p:spPr>
          <a:xfrm>
            <a:off x="3938259" y="4163144"/>
            <a:ext cx="4329441" cy="313350"/>
          </a:xfrm>
        </p:spPr>
        <p:txBody>
          <a:bodyPr wrap="square" lIns="0" tIns="18000" rIns="0" bIns="18000" anchor="ctr" anchorCtr="0">
            <a:spAutoFit/>
          </a:bodyPr>
          <a:lstStyle/>
          <a:p>
            <a:pPr marL="0" indent="0">
              <a:buNone/>
            </a:pPr>
            <a:r>
              <a:rPr lang="en-US" sz="1800" dirty="0"/>
              <a:t>Figure 8.9 The </a:t>
            </a:r>
            <a:r>
              <a:rPr lang="en-US" sz="1800" spc="-300" dirty="0"/>
              <a:t>S M </a:t>
            </a:r>
            <a:r>
              <a:rPr lang="en-US" sz="1800" dirty="0"/>
              <a:t>P multiprocessor model.</a:t>
            </a:r>
          </a:p>
        </p:txBody>
      </p:sp>
      <p:sp>
        <p:nvSpPr>
          <p:cNvPr id="4" name="Content Placeholder 3">
            <a:extLst>
              <a:ext uri="{FF2B5EF4-FFF2-40B4-BE49-F238E27FC236}">
                <a16:creationId xmlns:a16="http://schemas.microsoft.com/office/drawing/2014/main" id="{D6BE8065-9CC1-1CEE-F5A9-8714FA2D7496}"/>
              </a:ext>
            </a:extLst>
          </p:cNvPr>
          <p:cNvSpPr>
            <a:spLocks noGrp="1"/>
          </p:cNvSpPr>
          <p:nvPr>
            <p:ph sz="quarter" idx="13"/>
          </p:nvPr>
        </p:nvSpPr>
        <p:spPr>
          <a:xfrm>
            <a:off x="522797" y="4623571"/>
            <a:ext cx="11152970" cy="1759900"/>
          </a:xfrm>
        </p:spPr>
        <p:txBody>
          <a:bodyPr wrap="square" lIns="0" tIns="18000" rIns="0" bIns="18000" anchor="ctr" anchorCtr="0">
            <a:spAutoFit/>
          </a:bodyPr>
          <a:lstStyle/>
          <a:p>
            <a:pPr marL="0" indent="0">
              <a:spcBef>
                <a:spcPts val="0"/>
              </a:spcBef>
              <a:buClr>
                <a:schemeClr val="tx2"/>
              </a:buClr>
              <a:buNone/>
            </a:pPr>
            <a:r>
              <a:rPr lang="en-US" sz="2800" dirty="0">
                <a:solidFill>
                  <a:schemeClr val="tx1"/>
                </a:solidFill>
              </a:rPr>
              <a:t>Solves problems of per-</a:t>
            </a:r>
            <a:r>
              <a:rPr lang="en-US" sz="2800" spc="-300" dirty="0">
                <a:solidFill>
                  <a:schemeClr val="tx1"/>
                </a:solidFill>
              </a:rPr>
              <a:t>O </a:t>
            </a:r>
            <a:r>
              <a:rPr lang="en-US" sz="2800" dirty="0">
                <a:solidFill>
                  <a:schemeClr val="tx1"/>
                </a:solidFill>
              </a:rPr>
              <a:t>S </a:t>
            </a:r>
            <a:r>
              <a:rPr lang="en-US" sz="2800" dirty="0" err="1">
                <a:solidFill>
                  <a:schemeClr val="tx1"/>
                </a:solidFill>
              </a:rPr>
              <a:t>tables+caching+sharing</a:t>
            </a:r>
            <a:r>
              <a:rPr lang="en-US" sz="2800" dirty="0">
                <a:solidFill>
                  <a:schemeClr val="tx1"/>
                </a:solidFill>
              </a:rPr>
              <a:t> and bottleneck of leader</a:t>
            </a:r>
          </a:p>
          <a:p>
            <a:pPr marL="342900" indent="-342900">
              <a:spcBef>
                <a:spcPts val="0"/>
              </a:spcBef>
              <a:buClr>
                <a:schemeClr val="tx2"/>
              </a:buClr>
            </a:pPr>
            <a:r>
              <a:rPr lang="en-US" sz="2800" dirty="0">
                <a:solidFill>
                  <a:schemeClr val="tx1"/>
                </a:solidFill>
              </a:rPr>
              <a:t>However: critical regions in </a:t>
            </a:r>
            <a:r>
              <a:rPr lang="en-US" sz="2800" spc="-300" dirty="0">
                <a:solidFill>
                  <a:schemeClr val="tx1"/>
                </a:solidFill>
              </a:rPr>
              <a:t>O </a:t>
            </a:r>
            <a:r>
              <a:rPr lang="en-US" sz="2800" dirty="0">
                <a:solidFill>
                  <a:schemeClr val="tx1"/>
                </a:solidFill>
              </a:rPr>
              <a:t>S must be protected with locks</a:t>
            </a:r>
            <a:endParaRPr lang="en-US" sz="2400" dirty="0">
              <a:solidFill>
                <a:schemeClr val="tx1"/>
              </a:solidFill>
            </a:endParaRPr>
          </a:p>
          <a:p>
            <a:pPr marL="829818" lvl="1" indent="-342900">
              <a:spcBef>
                <a:spcPts val="0"/>
              </a:spcBef>
              <a:buClr>
                <a:schemeClr val="tx2"/>
              </a:buClr>
            </a:pPr>
            <a:r>
              <a:rPr lang="en-US" sz="2800" spc="-300" dirty="0">
                <a:solidFill>
                  <a:schemeClr val="tx1"/>
                </a:solidFill>
              </a:rPr>
              <a:t>B K </a:t>
            </a:r>
            <a:r>
              <a:rPr lang="en-US" sz="2800" dirty="0">
                <a:solidFill>
                  <a:schemeClr val="tx1"/>
                </a:solidFill>
              </a:rPr>
              <a:t>L </a:t>
            </a:r>
            <a:r>
              <a:rPr lang="en-US" sz="2400" dirty="0">
                <a:solidFill>
                  <a:schemeClr val="tx1"/>
                </a:solidFill>
              </a:rPr>
              <a:t>v</a:t>
            </a:r>
            <a:r>
              <a:rPr lang="en-US" sz="100" dirty="0">
                <a:solidFill>
                  <a:schemeClr val="tx1"/>
                </a:solidFill>
              </a:rPr>
              <a:t>er</a:t>
            </a:r>
            <a:r>
              <a:rPr lang="en-US" sz="2400" dirty="0">
                <a:solidFill>
                  <a:schemeClr val="tx1"/>
                </a:solidFill>
              </a:rPr>
              <a:t>s</a:t>
            </a:r>
            <a:r>
              <a:rPr lang="en-US" sz="100" dirty="0">
                <a:solidFill>
                  <a:schemeClr val="tx1"/>
                </a:solidFill>
              </a:rPr>
              <a:t>us</a:t>
            </a:r>
            <a:r>
              <a:rPr lang="en-US" sz="2400" dirty="0">
                <a:solidFill>
                  <a:schemeClr val="tx1"/>
                </a:solidFill>
              </a:rPr>
              <a:t> </a:t>
            </a:r>
            <a:r>
              <a:rPr lang="en-US" sz="2800" dirty="0">
                <a:solidFill>
                  <a:schemeClr val="tx1"/>
                </a:solidFill>
              </a:rPr>
              <a:t>fine-grained locking</a:t>
            </a:r>
          </a:p>
        </p:txBody>
      </p:sp>
    </p:spTree>
    <p:extLst>
      <p:ext uri="{BB962C8B-B14F-4D97-AF65-F5344CB8AC3E}">
        <p14:creationId xmlns:p14="http://schemas.microsoft.com/office/powerpoint/2010/main" val="180910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C9CB-22C1-CFD4-E593-79C76FF35709}"/>
              </a:ext>
            </a:extLst>
          </p:cNvPr>
          <p:cNvSpPr>
            <a:spLocks noGrp="1"/>
          </p:cNvSpPr>
          <p:nvPr>
            <p:ph type="title"/>
          </p:nvPr>
        </p:nvSpPr>
        <p:spPr>
          <a:xfrm>
            <a:off x="521959" y="304170"/>
            <a:ext cx="11154104" cy="559572"/>
          </a:xfrm>
        </p:spPr>
        <p:txBody>
          <a:bodyPr wrap="square" lIns="0" tIns="18000" rIns="0" bIns="18000" anchor="ctr" anchorCtr="0">
            <a:spAutoFit/>
          </a:bodyPr>
          <a:lstStyle/>
          <a:p>
            <a:r>
              <a:rPr lang="en-US" sz="3400" dirty="0"/>
              <a:t>Multiprocessor Synchronization (1)</a:t>
            </a:r>
          </a:p>
        </p:txBody>
      </p:sp>
      <p:pic>
        <p:nvPicPr>
          <p:cNvPr id="7" name="Picture 6" descr="The figure illustrates the T S L instruction steps.&#10;Long description is available in notes, Press F6.">
            <a:extLst>
              <a:ext uri="{FF2B5EF4-FFF2-40B4-BE49-F238E27FC236}">
                <a16:creationId xmlns:a16="http://schemas.microsoft.com/office/drawing/2014/main" id="{2A523F71-791B-2E8D-90B6-B16E18EEEAAB}"/>
              </a:ext>
            </a:extLst>
          </p:cNvPr>
          <p:cNvPicPr>
            <a:picLocks noChangeAspect="1"/>
          </p:cNvPicPr>
          <p:nvPr/>
        </p:nvPicPr>
        <p:blipFill>
          <a:blip r:embed="rId3"/>
          <a:stretch>
            <a:fillRect/>
          </a:stretch>
        </p:blipFill>
        <p:spPr>
          <a:xfrm>
            <a:off x="2730586" y="1231967"/>
            <a:ext cx="6730831" cy="2379245"/>
          </a:xfrm>
          <a:prstGeom prst="rect">
            <a:avLst/>
          </a:prstGeom>
        </p:spPr>
      </p:pic>
      <p:sp>
        <p:nvSpPr>
          <p:cNvPr id="3" name="Content Placeholder 2">
            <a:extLst>
              <a:ext uri="{FF2B5EF4-FFF2-40B4-BE49-F238E27FC236}">
                <a16:creationId xmlns:a16="http://schemas.microsoft.com/office/drawing/2014/main" id="{F86E4662-BED9-92E9-47F5-E8EFB04D2E2B}"/>
              </a:ext>
            </a:extLst>
          </p:cNvPr>
          <p:cNvSpPr>
            <a:spLocks noGrp="1"/>
          </p:cNvSpPr>
          <p:nvPr>
            <p:ph sz="quarter" idx="12"/>
          </p:nvPr>
        </p:nvSpPr>
        <p:spPr>
          <a:xfrm>
            <a:off x="521959" y="4243973"/>
            <a:ext cx="11154104" cy="467239"/>
          </a:xfrm>
        </p:spPr>
        <p:txBody>
          <a:bodyPr wrap="square" lIns="0" tIns="18000" rIns="0" bIns="18000" anchor="ctr" anchorCtr="0">
            <a:spAutoFit/>
          </a:bodyPr>
          <a:lstStyle/>
          <a:p>
            <a:pPr marL="0" indent="0">
              <a:buNone/>
            </a:pPr>
            <a:r>
              <a:rPr lang="en-US" sz="2800" dirty="0">
                <a:solidFill>
                  <a:schemeClr val="tx1"/>
                </a:solidFill>
              </a:rPr>
              <a:t>To prevent this problem, the </a:t>
            </a:r>
            <a:r>
              <a:rPr lang="en-US" sz="2800" spc="-300" dirty="0"/>
              <a:t>T S </a:t>
            </a:r>
            <a:r>
              <a:rPr lang="en-US" sz="2800" dirty="0"/>
              <a:t>L</a:t>
            </a:r>
            <a:r>
              <a:rPr lang="en-US" sz="2800" dirty="0">
                <a:solidFill>
                  <a:schemeClr val="tx1"/>
                </a:solidFill>
              </a:rPr>
              <a:t> instruction must first lock the bus</a:t>
            </a:r>
          </a:p>
        </p:txBody>
      </p:sp>
      <p:sp>
        <p:nvSpPr>
          <p:cNvPr id="4" name="Content Placeholder 3">
            <a:extLst>
              <a:ext uri="{FF2B5EF4-FFF2-40B4-BE49-F238E27FC236}">
                <a16:creationId xmlns:a16="http://schemas.microsoft.com/office/drawing/2014/main" id="{D6BE8065-9CC1-1CEE-F5A9-8714FA2D7496}"/>
              </a:ext>
            </a:extLst>
          </p:cNvPr>
          <p:cNvSpPr>
            <a:spLocks noGrp="1"/>
          </p:cNvSpPr>
          <p:nvPr>
            <p:ph sz="quarter" idx="13"/>
          </p:nvPr>
        </p:nvSpPr>
        <p:spPr>
          <a:xfrm>
            <a:off x="2314246" y="5061498"/>
            <a:ext cx="7588907" cy="590349"/>
          </a:xfrm>
        </p:spPr>
        <p:txBody>
          <a:bodyPr wrap="square" lIns="0" tIns="18000" rIns="0" bIns="18000" anchor="ctr" anchorCtr="0">
            <a:spAutoFit/>
          </a:bodyPr>
          <a:lstStyle/>
          <a:p>
            <a:pPr marL="0" indent="0">
              <a:buNone/>
            </a:pPr>
            <a:r>
              <a:rPr lang="en-US" sz="1800" dirty="0"/>
              <a:t>Figure 8.10 The </a:t>
            </a:r>
            <a:r>
              <a:rPr lang="en-US" sz="1800" spc="-300" dirty="0"/>
              <a:t>T S </a:t>
            </a:r>
            <a:r>
              <a:rPr lang="en-US" sz="1800" dirty="0"/>
              <a:t>L instruction can fail if the bus cannot be locked. These four steps show a sequence of events where the failure is demonstrated.</a:t>
            </a:r>
          </a:p>
        </p:txBody>
      </p:sp>
    </p:spTree>
    <p:extLst>
      <p:ext uri="{BB962C8B-B14F-4D97-AF65-F5344CB8AC3E}">
        <p14:creationId xmlns:p14="http://schemas.microsoft.com/office/powerpoint/2010/main" val="22384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C9CB-22C1-CFD4-E593-79C76FF35709}"/>
              </a:ext>
            </a:extLst>
          </p:cNvPr>
          <p:cNvSpPr>
            <a:spLocks noGrp="1"/>
          </p:cNvSpPr>
          <p:nvPr>
            <p:ph type="title"/>
          </p:nvPr>
        </p:nvSpPr>
        <p:spPr>
          <a:xfrm>
            <a:off x="521959" y="304170"/>
            <a:ext cx="11154104" cy="559572"/>
          </a:xfrm>
        </p:spPr>
        <p:txBody>
          <a:bodyPr wrap="square" lIns="0" tIns="18000" rIns="0" bIns="18000" anchor="ctr" anchorCtr="0">
            <a:spAutoFit/>
          </a:bodyPr>
          <a:lstStyle/>
          <a:p>
            <a:r>
              <a:rPr lang="en-US" sz="3400" dirty="0"/>
              <a:t>Multiprocessor Synchronization (2)</a:t>
            </a:r>
          </a:p>
        </p:txBody>
      </p:sp>
      <p:pic>
        <p:nvPicPr>
          <p:cNvPr id="6" name="Picture 5" descr="The figure illustrates the use of multiple locks to avoid cache thrashing.&#10;Long description is available in notes, Press F6.">
            <a:extLst>
              <a:ext uri="{FF2B5EF4-FFF2-40B4-BE49-F238E27FC236}">
                <a16:creationId xmlns:a16="http://schemas.microsoft.com/office/drawing/2014/main" id="{316694C3-5F33-B371-8AED-BB154E5C57E1}"/>
              </a:ext>
            </a:extLst>
          </p:cNvPr>
          <p:cNvPicPr>
            <a:picLocks noChangeAspect="1"/>
          </p:cNvPicPr>
          <p:nvPr/>
        </p:nvPicPr>
        <p:blipFill>
          <a:blip r:embed="rId3"/>
          <a:stretch>
            <a:fillRect/>
          </a:stretch>
        </p:blipFill>
        <p:spPr>
          <a:xfrm>
            <a:off x="1649816" y="1235108"/>
            <a:ext cx="8892368" cy="3816284"/>
          </a:xfrm>
          <a:prstGeom prst="rect">
            <a:avLst/>
          </a:prstGeom>
        </p:spPr>
      </p:pic>
      <p:sp>
        <p:nvSpPr>
          <p:cNvPr id="3" name="Content Placeholder 2">
            <a:extLst>
              <a:ext uri="{FF2B5EF4-FFF2-40B4-BE49-F238E27FC236}">
                <a16:creationId xmlns:a16="http://schemas.microsoft.com/office/drawing/2014/main" id="{F86E4662-BED9-92E9-47F5-E8EFB04D2E2B}"/>
              </a:ext>
            </a:extLst>
          </p:cNvPr>
          <p:cNvSpPr>
            <a:spLocks noGrp="1"/>
          </p:cNvSpPr>
          <p:nvPr>
            <p:ph sz="quarter" idx="12"/>
          </p:nvPr>
        </p:nvSpPr>
        <p:spPr>
          <a:xfrm>
            <a:off x="3118479" y="5638280"/>
            <a:ext cx="5980441" cy="313350"/>
          </a:xfrm>
        </p:spPr>
        <p:txBody>
          <a:bodyPr wrap="square" lIns="0" tIns="18000" rIns="0" bIns="18000" anchor="ctr" anchorCtr="0">
            <a:spAutoFit/>
          </a:bodyPr>
          <a:lstStyle/>
          <a:p>
            <a:pPr marL="0" indent="0">
              <a:buNone/>
            </a:pPr>
            <a:r>
              <a:rPr lang="en-US" sz="1800" dirty="0"/>
              <a:t>Figure 8.11 Use of multiple locks to avoid cache thrashing.</a:t>
            </a:r>
          </a:p>
        </p:txBody>
      </p:sp>
    </p:spTree>
    <p:extLst>
      <p:ext uri="{BB962C8B-B14F-4D97-AF65-F5344CB8AC3E}">
        <p14:creationId xmlns:p14="http://schemas.microsoft.com/office/powerpoint/2010/main" val="2226009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C9CB-22C1-CFD4-E593-79C76FF35709}"/>
              </a:ext>
            </a:extLst>
          </p:cNvPr>
          <p:cNvSpPr>
            <a:spLocks noGrp="1"/>
          </p:cNvSpPr>
          <p:nvPr>
            <p:ph type="title"/>
          </p:nvPr>
        </p:nvSpPr>
        <p:spPr>
          <a:xfrm>
            <a:off x="521959" y="304731"/>
            <a:ext cx="11154104" cy="559572"/>
          </a:xfrm>
        </p:spPr>
        <p:txBody>
          <a:bodyPr wrap="square" lIns="0" tIns="18000" rIns="0" bIns="18000" anchor="ctr" anchorCtr="0">
            <a:spAutoFit/>
          </a:bodyPr>
          <a:lstStyle/>
          <a:p>
            <a:r>
              <a:rPr lang="en-US" sz="3400" dirty="0"/>
              <a:t>Time Sharing</a:t>
            </a:r>
          </a:p>
        </p:txBody>
      </p:sp>
      <p:pic>
        <p:nvPicPr>
          <p:cNvPr id="6" name="Picture 5" descr="The figure illustrates the use of a single data structure for scheduling a multiprocessor.&#10;Long description is available in notes, Press F6.">
            <a:extLst>
              <a:ext uri="{FF2B5EF4-FFF2-40B4-BE49-F238E27FC236}">
                <a16:creationId xmlns:a16="http://schemas.microsoft.com/office/drawing/2014/main" id="{AFC6FA4F-5B2D-12AB-5ADD-EFA59BA9C513}"/>
              </a:ext>
            </a:extLst>
          </p:cNvPr>
          <p:cNvPicPr>
            <a:picLocks noChangeAspect="1"/>
          </p:cNvPicPr>
          <p:nvPr/>
        </p:nvPicPr>
        <p:blipFill>
          <a:blip r:embed="rId3"/>
          <a:stretch>
            <a:fillRect/>
          </a:stretch>
        </p:blipFill>
        <p:spPr>
          <a:xfrm>
            <a:off x="2829883" y="1096043"/>
            <a:ext cx="6532913" cy="3001608"/>
          </a:xfrm>
          <a:prstGeom prst="rect">
            <a:avLst/>
          </a:prstGeom>
        </p:spPr>
      </p:pic>
      <p:sp>
        <p:nvSpPr>
          <p:cNvPr id="3" name="Content Placeholder 2">
            <a:extLst>
              <a:ext uri="{FF2B5EF4-FFF2-40B4-BE49-F238E27FC236}">
                <a16:creationId xmlns:a16="http://schemas.microsoft.com/office/drawing/2014/main" id="{F86E4662-BED9-92E9-47F5-E8EFB04D2E2B}"/>
              </a:ext>
            </a:extLst>
          </p:cNvPr>
          <p:cNvSpPr>
            <a:spLocks noGrp="1"/>
          </p:cNvSpPr>
          <p:nvPr>
            <p:ph sz="quarter" idx="12"/>
          </p:nvPr>
        </p:nvSpPr>
        <p:spPr>
          <a:xfrm>
            <a:off x="2375529" y="4822736"/>
            <a:ext cx="7440941" cy="313350"/>
          </a:xfrm>
        </p:spPr>
        <p:txBody>
          <a:bodyPr wrap="square" lIns="0" tIns="18000" rIns="0" bIns="18000" anchor="ctr" anchorCtr="0">
            <a:spAutoFit/>
          </a:bodyPr>
          <a:lstStyle/>
          <a:p>
            <a:pPr marL="0" indent="0">
              <a:buNone/>
            </a:pPr>
            <a:r>
              <a:rPr lang="en-US" sz="1800" dirty="0">
                <a:solidFill>
                  <a:schemeClr val="tx1"/>
                </a:solidFill>
              </a:rPr>
              <a:t>Figure 8.12 Using a single data structure for scheduling a multiprocessor.</a:t>
            </a:r>
          </a:p>
        </p:txBody>
      </p:sp>
      <p:sp>
        <p:nvSpPr>
          <p:cNvPr id="4" name="Content Placeholder 3">
            <a:extLst>
              <a:ext uri="{FF2B5EF4-FFF2-40B4-BE49-F238E27FC236}">
                <a16:creationId xmlns:a16="http://schemas.microsoft.com/office/drawing/2014/main" id="{D6BE8065-9CC1-1CEE-F5A9-8714FA2D7496}"/>
              </a:ext>
            </a:extLst>
          </p:cNvPr>
          <p:cNvSpPr>
            <a:spLocks noGrp="1"/>
          </p:cNvSpPr>
          <p:nvPr>
            <p:ph sz="quarter" idx="13"/>
          </p:nvPr>
        </p:nvSpPr>
        <p:spPr>
          <a:xfrm>
            <a:off x="522797" y="5486902"/>
            <a:ext cx="11147244" cy="898126"/>
          </a:xfrm>
        </p:spPr>
        <p:txBody>
          <a:bodyPr wrap="square" lIns="0" tIns="18000" rIns="0" bIns="18000" anchor="ctr" anchorCtr="0">
            <a:spAutoFit/>
          </a:bodyPr>
          <a:lstStyle/>
          <a:p>
            <a:pPr marL="0" indent="0">
              <a:spcBef>
                <a:spcPts val="0"/>
              </a:spcBef>
              <a:buNone/>
            </a:pPr>
            <a:r>
              <a:rPr lang="en-US" sz="2800" dirty="0">
                <a:solidFill>
                  <a:schemeClr val="tx1"/>
                </a:solidFill>
              </a:rPr>
              <a:t>Disadvantages: potential contention for the data structure and overhead in doing a context switch when a thread blocks for I/O</a:t>
            </a:r>
          </a:p>
        </p:txBody>
      </p:sp>
    </p:spTree>
    <p:extLst>
      <p:ext uri="{BB962C8B-B14F-4D97-AF65-F5344CB8AC3E}">
        <p14:creationId xmlns:p14="http://schemas.microsoft.com/office/powerpoint/2010/main" val="2445165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ED5D-F2EB-A091-D85E-AE50A5B7A0D0}"/>
              </a:ext>
            </a:extLst>
          </p:cNvPr>
          <p:cNvSpPr>
            <a:spLocks noGrp="1"/>
          </p:cNvSpPr>
          <p:nvPr>
            <p:ph type="title"/>
          </p:nvPr>
        </p:nvSpPr>
        <p:spPr>
          <a:xfrm>
            <a:off x="521959" y="304393"/>
            <a:ext cx="11154104" cy="559572"/>
          </a:xfrm>
        </p:spPr>
        <p:txBody>
          <a:bodyPr wrap="square" lIns="0" tIns="18000" rIns="0" bIns="18000" anchor="ctr" anchorCtr="0">
            <a:spAutoFit/>
          </a:bodyPr>
          <a:lstStyle/>
          <a:p>
            <a:r>
              <a:rPr lang="en-US" sz="3400" dirty="0"/>
              <a:t>Space Sharing (1)</a:t>
            </a:r>
          </a:p>
        </p:txBody>
      </p:sp>
      <p:pic>
        <p:nvPicPr>
          <p:cNvPr id="28" name="Picture 27" descr="The figure illustrates a set of 32 C P U s split into four partitions, with two C P U s available.&#10;Long description is available in notes, Press F6.">
            <a:extLst>
              <a:ext uri="{FF2B5EF4-FFF2-40B4-BE49-F238E27FC236}">
                <a16:creationId xmlns:a16="http://schemas.microsoft.com/office/drawing/2014/main" id="{13BDE9E3-CFD7-CBE7-BC7D-FEA9D8A6A159}"/>
              </a:ext>
            </a:extLst>
          </p:cNvPr>
          <p:cNvPicPr>
            <a:picLocks noChangeAspect="1"/>
          </p:cNvPicPr>
          <p:nvPr/>
        </p:nvPicPr>
        <p:blipFill>
          <a:blip r:embed="rId3"/>
          <a:stretch>
            <a:fillRect/>
          </a:stretch>
        </p:blipFill>
        <p:spPr>
          <a:xfrm>
            <a:off x="3280287" y="1301620"/>
            <a:ext cx="5632104" cy="1788433"/>
          </a:xfrm>
          <a:prstGeom prst="rect">
            <a:avLst/>
          </a:prstGeom>
        </p:spPr>
      </p:pic>
      <p:sp>
        <p:nvSpPr>
          <p:cNvPr id="3" name="Content Placeholder 2">
            <a:extLst>
              <a:ext uri="{FF2B5EF4-FFF2-40B4-BE49-F238E27FC236}">
                <a16:creationId xmlns:a16="http://schemas.microsoft.com/office/drawing/2014/main" id="{FA86FC8D-40B1-C114-B1B0-AE4F80AE9581}"/>
              </a:ext>
            </a:extLst>
          </p:cNvPr>
          <p:cNvSpPr>
            <a:spLocks noGrp="1"/>
          </p:cNvSpPr>
          <p:nvPr>
            <p:ph sz="quarter" idx="12"/>
          </p:nvPr>
        </p:nvSpPr>
        <p:spPr>
          <a:xfrm>
            <a:off x="2116977" y="3576118"/>
            <a:ext cx="7983445" cy="313350"/>
          </a:xfrm>
        </p:spPr>
        <p:txBody>
          <a:bodyPr wrap="square" lIns="0" tIns="18000" rIns="0" bIns="18000" anchor="ctr" anchorCtr="0">
            <a:spAutoFit/>
          </a:bodyPr>
          <a:lstStyle/>
          <a:p>
            <a:pPr marL="0" indent="0">
              <a:buNone/>
            </a:pPr>
            <a:r>
              <a:rPr lang="en-US" sz="1800" dirty="0"/>
              <a:t>Figure 8.13 A set of 32 </a:t>
            </a:r>
            <a:r>
              <a:rPr lang="en-US" sz="1800" spc="-300" dirty="0"/>
              <a:t>C P </a:t>
            </a:r>
            <a:r>
              <a:rPr lang="en-US" sz="1800" dirty="0"/>
              <a:t>Us split into four partitions, with two </a:t>
            </a:r>
            <a:r>
              <a:rPr lang="en-US" sz="1800" spc="-300" dirty="0"/>
              <a:t>C P </a:t>
            </a:r>
            <a:r>
              <a:rPr lang="en-US" sz="1800" dirty="0"/>
              <a:t>Us available.</a:t>
            </a:r>
          </a:p>
        </p:txBody>
      </p:sp>
      <p:sp>
        <p:nvSpPr>
          <p:cNvPr id="4" name="Content Placeholder 3">
            <a:extLst>
              <a:ext uri="{FF2B5EF4-FFF2-40B4-BE49-F238E27FC236}">
                <a16:creationId xmlns:a16="http://schemas.microsoft.com/office/drawing/2014/main" id="{26C84099-C39F-FA5A-33FA-34A780F83245}"/>
              </a:ext>
            </a:extLst>
          </p:cNvPr>
          <p:cNvSpPr>
            <a:spLocks noGrp="1"/>
          </p:cNvSpPr>
          <p:nvPr>
            <p:ph sz="quarter" idx="13"/>
          </p:nvPr>
        </p:nvSpPr>
        <p:spPr>
          <a:xfrm>
            <a:off x="522799" y="4355904"/>
            <a:ext cx="4449252" cy="467239"/>
          </a:xfrm>
        </p:spPr>
        <p:txBody>
          <a:bodyPr wrap="square" lIns="0" tIns="18000" rIns="0" bIns="18000" anchor="ctr" anchorCtr="0">
            <a:spAutoFit/>
          </a:bodyPr>
          <a:lstStyle/>
          <a:p>
            <a:pPr marL="0" indent="0">
              <a:buNone/>
            </a:pPr>
            <a:r>
              <a:rPr lang="en-US" sz="2800" dirty="0">
                <a:solidFill>
                  <a:schemeClr val="tx1"/>
                </a:solidFill>
              </a:rPr>
              <a:t>Example of Space Sharing:</a:t>
            </a:r>
          </a:p>
        </p:txBody>
      </p:sp>
      <p:sp>
        <p:nvSpPr>
          <p:cNvPr id="5" name="Content Placeholder 4">
            <a:extLst>
              <a:ext uri="{FF2B5EF4-FFF2-40B4-BE49-F238E27FC236}">
                <a16:creationId xmlns:a16="http://schemas.microsoft.com/office/drawing/2014/main" id="{D7B08E06-38B5-0E62-D6F8-230FF172A183}"/>
              </a:ext>
            </a:extLst>
          </p:cNvPr>
          <p:cNvSpPr>
            <a:spLocks noGrp="1"/>
          </p:cNvSpPr>
          <p:nvPr>
            <p:ph sz="quarter" idx="14"/>
          </p:nvPr>
        </p:nvSpPr>
        <p:spPr>
          <a:xfrm>
            <a:off x="522427" y="4873861"/>
            <a:ext cx="2652855" cy="467239"/>
          </a:xfrm>
        </p:spPr>
        <p:txBody>
          <a:bodyPr wrap="square" lIns="0" tIns="18000" rIns="0" bIns="18000" anchor="ctr" anchorCtr="0">
            <a:spAutoFit/>
          </a:bodyPr>
          <a:lstStyle/>
          <a:p>
            <a:pPr marL="342900" indent="-342900"/>
            <a:r>
              <a:rPr lang="en-US" sz="2800" dirty="0">
                <a:solidFill>
                  <a:schemeClr val="tx1"/>
                </a:solidFill>
              </a:rPr>
              <a:t>If # free </a:t>
            </a:r>
            <a:r>
              <a:rPr lang="en-US" sz="2800" spc="-250" dirty="0">
                <a:solidFill>
                  <a:schemeClr val="tx1"/>
                </a:solidFill>
              </a:rPr>
              <a:t>C P </a:t>
            </a:r>
            <a:r>
              <a:rPr lang="en-US" sz="2800" dirty="0">
                <a:solidFill>
                  <a:schemeClr val="tx1"/>
                </a:solidFill>
              </a:rPr>
              <a:t>Us</a:t>
            </a:r>
          </a:p>
        </p:txBody>
      </p:sp>
      <p:graphicFrame>
        <p:nvGraphicFramePr>
          <p:cNvPr id="23" name="Object 22" descr="greater than equals hashtag ">
            <a:extLst>
              <a:ext uri="{FF2B5EF4-FFF2-40B4-BE49-F238E27FC236}">
                <a16:creationId xmlns:a16="http://schemas.microsoft.com/office/drawing/2014/main" id="{863034B1-3D1C-6BF5-24E7-58AB1CA42153}"/>
              </a:ext>
            </a:extLst>
          </p:cNvPr>
          <p:cNvGraphicFramePr>
            <a:graphicFrameLocks noChangeAspect="1"/>
          </p:cNvGraphicFramePr>
          <p:nvPr>
            <p:extLst>
              <p:ext uri="{D42A27DB-BD31-4B8C-83A1-F6EECF244321}">
                <p14:modId xmlns:p14="http://schemas.microsoft.com/office/powerpoint/2010/main" val="308288839"/>
              </p:ext>
            </p:extLst>
          </p:nvPr>
        </p:nvGraphicFramePr>
        <p:xfrm>
          <a:off x="3207884" y="4988734"/>
          <a:ext cx="665962" cy="271367"/>
        </p:xfrm>
        <a:graphic>
          <a:graphicData uri="http://schemas.openxmlformats.org/presentationml/2006/ole">
            <mc:AlternateContent xmlns:mc="http://schemas.openxmlformats.org/markup-compatibility/2006">
              <mc:Choice xmlns:v="urn:schemas-microsoft-com:vml" Requires="v">
                <p:oleObj name="Equation" r:id="rId4" imgW="368280" imgH="203040" progId="Equation.DSMT4">
                  <p:embed/>
                </p:oleObj>
              </mc:Choice>
              <mc:Fallback>
                <p:oleObj name="Equation" r:id="rId4" imgW="368280" imgH="203040" progId="Equation.DSMT4">
                  <p:embed/>
                  <p:pic>
                    <p:nvPicPr>
                      <p:cNvPr id="23" name="Object 22" descr="A right headed arrow.">
                        <a:extLst>
                          <a:ext uri="{FF2B5EF4-FFF2-40B4-BE49-F238E27FC236}">
                            <a16:creationId xmlns:a16="http://schemas.microsoft.com/office/drawing/2014/main" id="{0E3F2949-D486-0F0A-207F-0ADADA01722B}"/>
                          </a:ext>
                        </a:extLst>
                      </p:cNvPr>
                      <p:cNvPicPr/>
                      <p:nvPr/>
                    </p:nvPicPr>
                    <p:blipFill>
                      <a:blip r:embed="rId5"/>
                      <a:stretch>
                        <a:fillRect/>
                      </a:stretch>
                    </p:blipFill>
                    <p:spPr>
                      <a:xfrm>
                        <a:off x="3207884" y="4988734"/>
                        <a:ext cx="665962" cy="271367"/>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BA8C15B0-0E76-0CBE-08E1-DFAB525E8C30}"/>
              </a:ext>
            </a:extLst>
          </p:cNvPr>
          <p:cNvSpPr>
            <a:spLocks noGrp="1"/>
          </p:cNvSpPr>
          <p:nvPr>
            <p:ph sz="quarter" idx="15"/>
          </p:nvPr>
        </p:nvSpPr>
        <p:spPr>
          <a:xfrm>
            <a:off x="3925261" y="4873860"/>
            <a:ext cx="1209223" cy="467239"/>
          </a:xfrm>
        </p:spPr>
        <p:txBody>
          <a:bodyPr wrap="square" lIns="0" tIns="18000" rIns="0" bIns="18000" anchor="ctr" anchorCtr="0">
            <a:spAutoFit/>
          </a:bodyPr>
          <a:lstStyle/>
          <a:p>
            <a:pPr marL="0" indent="0">
              <a:buNone/>
            </a:pPr>
            <a:r>
              <a:rPr lang="en-US" sz="2800" dirty="0">
                <a:solidFill>
                  <a:schemeClr val="tx1"/>
                </a:solidFill>
              </a:rPr>
              <a:t>threads</a:t>
            </a:r>
          </a:p>
        </p:txBody>
      </p:sp>
      <p:graphicFrame>
        <p:nvGraphicFramePr>
          <p:cNvPr id="25" name="Object 24" descr="A right headed arrow.">
            <a:extLst>
              <a:ext uri="{FF2B5EF4-FFF2-40B4-BE49-F238E27FC236}">
                <a16:creationId xmlns:a16="http://schemas.microsoft.com/office/drawing/2014/main" id="{F5E50925-84D5-7932-86C5-35DD3468CD1A}"/>
              </a:ext>
            </a:extLst>
          </p:cNvPr>
          <p:cNvGraphicFramePr>
            <a:graphicFrameLocks noChangeAspect="1"/>
          </p:cNvGraphicFramePr>
          <p:nvPr>
            <p:extLst>
              <p:ext uri="{D42A27DB-BD31-4B8C-83A1-F6EECF244321}">
                <p14:modId xmlns:p14="http://schemas.microsoft.com/office/powerpoint/2010/main" val="803657206"/>
              </p:ext>
            </p:extLst>
          </p:nvPr>
        </p:nvGraphicFramePr>
        <p:xfrm>
          <a:off x="5192142" y="5026019"/>
          <a:ext cx="275208" cy="196797"/>
        </p:xfrm>
        <a:graphic>
          <a:graphicData uri="http://schemas.openxmlformats.org/presentationml/2006/ole">
            <mc:AlternateContent xmlns:mc="http://schemas.openxmlformats.org/markup-compatibility/2006">
              <mc:Choice xmlns:v="urn:schemas-microsoft-com:vml" Requires="v">
                <p:oleObj name="Equation" r:id="rId6" imgW="190440" imgH="139680" progId="Equation.DSMT4">
                  <p:embed/>
                </p:oleObj>
              </mc:Choice>
              <mc:Fallback>
                <p:oleObj name="Equation" r:id="rId6" imgW="190440" imgH="139680" progId="Equation.DSMT4">
                  <p:embed/>
                  <p:pic>
                    <p:nvPicPr>
                      <p:cNvPr id="17" name="Object 16" descr="A right headed arrow.">
                        <a:extLst>
                          <a:ext uri="{FF2B5EF4-FFF2-40B4-BE49-F238E27FC236}">
                            <a16:creationId xmlns:a16="http://schemas.microsoft.com/office/drawing/2014/main" id="{4C1058DD-F8C5-AF1A-4890-4A96CB722420}"/>
                          </a:ext>
                        </a:extLst>
                      </p:cNvPr>
                      <p:cNvPicPr/>
                      <p:nvPr/>
                    </p:nvPicPr>
                    <p:blipFill>
                      <a:blip r:embed="rId7"/>
                      <a:stretch>
                        <a:fillRect/>
                      </a:stretch>
                    </p:blipFill>
                    <p:spPr>
                      <a:xfrm>
                        <a:off x="5192142" y="5026019"/>
                        <a:ext cx="275208" cy="196797"/>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FA7EE0B1-1148-6A0E-F9FC-7C49B86BD67B}"/>
              </a:ext>
            </a:extLst>
          </p:cNvPr>
          <p:cNvSpPr>
            <a:spLocks noGrp="1"/>
          </p:cNvSpPr>
          <p:nvPr>
            <p:ph sz="quarter" idx="16"/>
          </p:nvPr>
        </p:nvSpPr>
        <p:spPr>
          <a:xfrm>
            <a:off x="5556125" y="4873636"/>
            <a:ext cx="6121525" cy="467239"/>
          </a:xfrm>
        </p:spPr>
        <p:txBody>
          <a:bodyPr wrap="square" lIns="0" tIns="18000" rIns="0" bIns="18000" anchor="ctr" anchorCtr="0">
            <a:spAutoFit/>
          </a:bodyPr>
          <a:lstStyle/>
          <a:p>
            <a:pPr marL="0" indent="0">
              <a:buNone/>
            </a:pPr>
            <a:r>
              <a:rPr lang="en-US" sz="2800" dirty="0">
                <a:solidFill>
                  <a:schemeClr val="tx1"/>
                </a:solidFill>
              </a:rPr>
              <a:t>entire group of related threads created</a:t>
            </a:r>
          </a:p>
        </p:txBody>
      </p:sp>
      <p:sp>
        <p:nvSpPr>
          <p:cNvPr id="8" name="Content Placeholder 7">
            <a:extLst>
              <a:ext uri="{FF2B5EF4-FFF2-40B4-BE49-F238E27FC236}">
                <a16:creationId xmlns:a16="http://schemas.microsoft.com/office/drawing/2014/main" id="{DA43D4F2-3C66-D2D3-C62E-7AD0BC069E9B}"/>
              </a:ext>
            </a:extLst>
          </p:cNvPr>
          <p:cNvSpPr>
            <a:spLocks noGrp="1"/>
          </p:cNvSpPr>
          <p:nvPr>
            <p:ph sz="quarter" idx="17"/>
          </p:nvPr>
        </p:nvSpPr>
        <p:spPr>
          <a:xfrm>
            <a:off x="862619" y="5397285"/>
            <a:ext cx="10806954" cy="467239"/>
          </a:xfrm>
        </p:spPr>
        <p:txBody>
          <a:bodyPr wrap="square" lIns="0" tIns="18000" rIns="0" bIns="18000" anchor="ctr" anchorCtr="0">
            <a:spAutoFit/>
          </a:bodyPr>
          <a:lstStyle/>
          <a:p>
            <a:pPr marL="0" indent="0">
              <a:buNone/>
            </a:pPr>
            <a:r>
              <a:rPr lang="en-US" sz="2800" dirty="0">
                <a:solidFill>
                  <a:schemeClr val="tx1"/>
                </a:solidFill>
              </a:rPr>
              <a:t>at once Each thread has dedicated (i.e., </a:t>
            </a:r>
            <a:r>
              <a:rPr lang="en-US" sz="2800" dirty="0" err="1">
                <a:solidFill>
                  <a:schemeClr val="tx1"/>
                </a:solidFill>
              </a:rPr>
              <a:t>nonmultiprogrammed</a:t>
            </a:r>
            <a:r>
              <a:rPr lang="en-US" sz="2800" dirty="0">
                <a:solidFill>
                  <a:schemeClr val="tx1"/>
                </a:solidFill>
              </a:rPr>
              <a:t>) </a:t>
            </a:r>
            <a:r>
              <a:rPr lang="en-US" sz="2800" spc="-250" dirty="0">
                <a:solidFill>
                  <a:schemeClr val="tx1"/>
                </a:solidFill>
              </a:rPr>
              <a:t>C P </a:t>
            </a:r>
            <a:r>
              <a:rPr lang="en-US" sz="2800" dirty="0">
                <a:solidFill>
                  <a:schemeClr val="tx1"/>
                </a:solidFill>
              </a:rPr>
              <a:t>U</a:t>
            </a:r>
          </a:p>
        </p:txBody>
      </p:sp>
      <p:sp>
        <p:nvSpPr>
          <p:cNvPr id="9" name="Content Placeholder 8">
            <a:extLst>
              <a:ext uri="{FF2B5EF4-FFF2-40B4-BE49-F238E27FC236}">
                <a16:creationId xmlns:a16="http://schemas.microsoft.com/office/drawing/2014/main" id="{394F2550-6876-9522-2640-178B9E1BC19B}"/>
              </a:ext>
            </a:extLst>
          </p:cNvPr>
          <p:cNvSpPr>
            <a:spLocks noGrp="1"/>
          </p:cNvSpPr>
          <p:nvPr>
            <p:ph sz="quarter" idx="18"/>
          </p:nvPr>
        </p:nvSpPr>
        <p:spPr>
          <a:xfrm>
            <a:off x="522426" y="5915249"/>
            <a:ext cx="3619098" cy="467239"/>
          </a:xfrm>
        </p:spPr>
        <p:txBody>
          <a:bodyPr wrap="square" lIns="0" tIns="18000" rIns="0" bIns="18000" anchor="ctr" anchorCtr="0">
            <a:spAutoFit/>
          </a:bodyPr>
          <a:lstStyle/>
          <a:p>
            <a:pPr marL="342900" indent="-342900"/>
            <a:r>
              <a:rPr lang="en-US" sz="2800" dirty="0">
                <a:solidFill>
                  <a:schemeClr val="tx1"/>
                </a:solidFill>
              </a:rPr>
              <a:t>If not enough </a:t>
            </a:r>
            <a:r>
              <a:rPr lang="en-US" sz="2800" spc="-250" dirty="0">
                <a:solidFill>
                  <a:schemeClr val="tx1"/>
                </a:solidFill>
              </a:rPr>
              <a:t>C P </a:t>
            </a:r>
            <a:r>
              <a:rPr lang="en-US" sz="2800" dirty="0">
                <a:solidFill>
                  <a:schemeClr val="tx1"/>
                </a:solidFill>
              </a:rPr>
              <a:t>Us</a:t>
            </a:r>
          </a:p>
        </p:txBody>
      </p:sp>
      <p:graphicFrame>
        <p:nvGraphicFramePr>
          <p:cNvPr id="26" name="Object 25" descr="A right headed arrow.">
            <a:extLst>
              <a:ext uri="{FF2B5EF4-FFF2-40B4-BE49-F238E27FC236}">
                <a16:creationId xmlns:a16="http://schemas.microsoft.com/office/drawing/2014/main" id="{60AD9CA0-46A4-E683-100B-C97513B9B126}"/>
              </a:ext>
            </a:extLst>
          </p:cNvPr>
          <p:cNvGraphicFramePr>
            <a:graphicFrameLocks noChangeAspect="1"/>
          </p:cNvGraphicFramePr>
          <p:nvPr>
            <p:extLst>
              <p:ext uri="{D42A27DB-BD31-4B8C-83A1-F6EECF244321}">
                <p14:modId xmlns:p14="http://schemas.microsoft.com/office/powerpoint/2010/main" val="2507199520"/>
              </p:ext>
            </p:extLst>
          </p:nvPr>
        </p:nvGraphicFramePr>
        <p:xfrm>
          <a:off x="4289708" y="6071193"/>
          <a:ext cx="396213" cy="215235"/>
        </p:xfrm>
        <a:graphic>
          <a:graphicData uri="http://schemas.openxmlformats.org/presentationml/2006/ole">
            <mc:AlternateContent xmlns:mc="http://schemas.openxmlformats.org/markup-compatibility/2006">
              <mc:Choice xmlns:v="urn:schemas-microsoft-com:vml" Requires="v">
                <p:oleObj name="Equation" r:id="rId6" imgW="190440" imgH="139680" progId="Equation.DSMT4">
                  <p:embed/>
                </p:oleObj>
              </mc:Choice>
              <mc:Fallback>
                <p:oleObj name="Equation" r:id="rId6" imgW="190440" imgH="139680" progId="Equation.DSMT4">
                  <p:embed/>
                  <p:pic>
                    <p:nvPicPr>
                      <p:cNvPr id="25" name="Object 24" descr="A right headed arrow.">
                        <a:extLst>
                          <a:ext uri="{FF2B5EF4-FFF2-40B4-BE49-F238E27FC236}">
                            <a16:creationId xmlns:a16="http://schemas.microsoft.com/office/drawing/2014/main" id="{F5E50925-84D5-7932-86C5-35DD3468CD1A}"/>
                          </a:ext>
                        </a:extLst>
                      </p:cNvPr>
                      <p:cNvPicPr/>
                      <p:nvPr/>
                    </p:nvPicPr>
                    <p:blipFill>
                      <a:blip r:embed="rId7"/>
                      <a:stretch>
                        <a:fillRect/>
                      </a:stretch>
                    </p:blipFill>
                    <p:spPr>
                      <a:xfrm>
                        <a:off x="4289708" y="6071193"/>
                        <a:ext cx="396213" cy="215235"/>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CC848845-AFF7-BDE9-F090-FD2AC5625B46}"/>
              </a:ext>
            </a:extLst>
          </p:cNvPr>
          <p:cNvSpPr>
            <a:spLocks noGrp="1"/>
          </p:cNvSpPr>
          <p:nvPr>
            <p:ph sz="quarter" idx="19"/>
          </p:nvPr>
        </p:nvSpPr>
        <p:spPr>
          <a:xfrm>
            <a:off x="4834105" y="5917942"/>
            <a:ext cx="4976645" cy="467239"/>
          </a:xfrm>
        </p:spPr>
        <p:txBody>
          <a:bodyPr wrap="square" lIns="0" tIns="18000" rIns="0" bIns="18000" anchor="ctr" anchorCtr="0">
            <a:spAutoFit/>
          </a:bodyPr>
          <a:lstStyle/>
          <a:p>
            <a:pPr marL="0" indent="0">
              <a:buNone/>
            </a:pPr>
            <a:r>
              <a:rPr lang="en-US" sz="2800" dirty="0">
                <a:solidFill>
                  <a:schemeClr val="tx1"/>
                </a:solidFill>
              </a:rPr>
              <a:t>none of the threads are started.</a:t>
            </a:r>
          </a:p>
        </p:txBody>
      </p:sp>
    </p:spTree>
    <p:extLst>
      <p:ext uri="{BB962C8B-B14F-4D97-AF65-F5344CB8AC3E}">
        <p14:creationId xmlns:p14="http://schemas.microsoft.com/office/powerpoint/2010/main" val="122999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ED5D-F2EB-A091-D85E-AE50A5B7A0D0}"/>
              </a:ext>
            </a:extLst>
          </p:cNvPr>
          <p:cNvSpPr>
            <a:spLocks noGrp="1"/>
          </p:cNvSpPr>
          <p:nvPr>
            <p:ph type="title"/>
          </p:nvPr>
        </p:nvSpPr>
        <p:spPr>
          <a:xfrm>
            <a:off x="521959" y="304393"/>
            <a:ext cx="11154104" cy="559572"/>
          </a:xfrm>
        </p:spPr>
        <p:txBody>
          <a:bodyPr wrap="square" lIns="0" tIns="18000" rIns="0" bIns="18000" anchor="ctr" anchorCtr="0">
            <a:spAutoFit/>
          </a:bodyPr>
          <a:lstStyle/>
          <a:p>
            <a:r>
              <a:rPr lang="en-US" sz="3400" noProof="0" dirty="0"/>
              <a:t>Space Sharing</a:t>
            </a:r>
            <a:r>
              <a:rPr lang="en-US" sz="3400" dirty="0"/>
              <a:t> (2)</a:t>
            </a:r>
          </a:p>
        </p:txBody>
      </p:sp>
      <p:sp>
        <p:nvSpPr>
          <p:cNvPr id="3" name="Content Placeholder 2">
            <a:extLst>
              <a:ext uri="{FF2B5EF4-FFF2-40B4-BE49-F238E27FC236}">
                <a16:creationId xmlns:a16="http://schemas.microsoft.com/office/drawing/2014/main" id="{FA86FC8D-40B1-C114-B1B0-AE4F80AE9581}"/>
              </a:ext>
            </a:extLst>
          </p:cNvPr>
          <p:cNvSpPr>
            <a:spLocks noGrp="1"/>
          </p:cNvSpPr>
          <p:nvPr>
            <p:ph sz="quarter" idx="12"/>
          </p:nvPr>
        </p:nvSpPr>
        <p:spPr>
          <a:xfrm>
            <a:off x="521959" y="1098201"/>
            <a:ext cx="11154103" cy="2421620"/>
          </a:xfrm>
        </p:spPr>
        <p:txBody>
          <a:bodyPr wrap="square" lIns="0" tIns="18000" rIns="0" bIns="18000" anchor="ctr" anchorCtr="0">
            <a:spAutoFit/>
          </a:bodyPr>
          <a:lstStyle/>
          <a:p>
            <a:pPr marL="342900" indent="-342900">
              <a:spcBef>
                <a:spcPts val="600"/>
              </a:spcBef>
            </a:pPr>
            <a:r>
              <a:rPr lang="en-US" sz="2800" b="1" dirty="0"/>
              <a:t>Advantage</a:t>
            </a:r>
          </a:p>
          <a:p>
            <a:pPr marL="486918" lvl="1" indent="0">
              <a:buNone/>
            </a:pPr>
            <a:r>
              <a:rPr lang="en-US" sz="2800" dirty="0"/>
              <a:t>Elimination of multiprogramming / context-switching overhead. </a:t>
            </a:r>
          </a:p>
          <a:p>
            <a:pPr marL="342900" indent="-342900">
              <a:spcBef>
                <a:spcPts val="600"/>
              </a:spcBef>
            </a:pPr>
            <a:r>
              <a:rPr lang="en-US" sz="2800" b="1" dirty="0"/>
              <a:t>Disadvantage</a:t>
            </a:r>
          </a:p>
          <a:p>
            <a:pPr marL="486918" lvl="1" indent="0">
              <a:buNone/>
            </a:pPr>
            <a:r>
              <a:rPr lang="en-US" sz="2800" dirty="0"/>
              <a:t>Time wasted when </a:t>
            </a:r>
            <a:r>
              <a:rPr lang="en-US" sz="2800" spc="-300" dirty="0"/>
              <a:t>C P </a:t>
            </a:r>
            <a:r>
              <a:rPr lang="en-US" sz="2800" dirty="0"/>
              <a:t>U blocks with nothing to do until it becomes ready again</a:t>
            </a:r>
            <a:endParaRPr lang="en-US" sz="1800" noProof="0" dirty="0"/>
          </a:p>
        </p:txBody>
      </p:sp>
    </p:spTree>
    <p:extLst>
      <p:ext uri="{BB962C8B-B14F-4D97-AF65-F5344CB8AC3E}">
        <p14:creationId xmlns:p14="http://schemas.microsoft.com/office/powerpoint/2010/main" val="4284516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BE58-8A58-3D50-E3AE-5A7915D2D99A}"/>
              </a:ext>
            </a:extLst>
          </p:cNvPr>
          <p:cNvSpPr>
            <a:spLocks noGrp="1"/>
          </p:cNvSpPr>
          <p:nvPr>
            <p:ph type="title"/>
          </p:nvPr>
        </p:nvSpPr>
        <p:spPr>
          <a:xfrm>
            <a:off x="521960" y="285343"/>
            <a:ext cx="11154103" cy="559572"/>
          </a:xfrm>
        </p:spPr>
        <p:txBody>
          <a:bodyPr wrap="square" lIns="0" tIns="18000" rIns="0" bIns="18000" anchor="ctr" anchorCtr="0">
            <a:spAutoFit/>
          </a:bodyPr>
          <a:lstStyle/>
          <a:p>
            <a:r>
              <a:rPr lang="en-US" sz="3400" dirty="0"/>
              <a:t>Gang Scheduling (1)</a:t>
            </a:r>
          </a:p>
        </p:txBody>
      </p:sp>
      <p:pic>
        <p:nvPicPr>
          <p:cNvPr id="30" name="Picture 29" descr="The figure illustrates the communication between two threads belonging to thread A that are running out of phase.&#10;Long description is available in notes, Press F6.">
            <a:extLst>
              <a:ext uri="{FF2B5EF4-FFF2-40B4-BE49-F238E27FC236}">
                <a16:creationId xmlns:a16="http://schemas.microsoft.com/office/drawing/2014/main" id="{B36AD2FE-64B0-2946-E040-BDD1C00BA858}"/>
              </a:ext>
            </a:extLst>
          </p:cNvPr>
          <p:cNvPicPr>
            <a:picLocks noChangeAspect="1"/>
          </p:cNvPicPr>
          <p:nvPr/>
        </p:nvPicPr>
        <p:blipFill>
          <a:blip r:embed="rId3"/>
          <a:stretch>
            <a:fillRect/>
          </a:stretch>
        </p:blipFill>
        <p:spPr>
          <a:xfrm>
            <a:off x="3167943" y="1096350"/>
            <a:ext cx="5856795" cy="2330227"/>
          </a:xfrm>
          <a:prstGeom prst="rect">
            <a:avLst/>
          </a:prstGeom>
        </p:spPr>
      </p:pic>
      <p:sp>
        <p:nvSpPr>
          <p:cNvPr id="3" name="Content Placeholder 2">
            <a:extLst>
              <a:ext uri="{FF2B5EF4-FFF2-40B4-BE49-F238E27FC236}">
                <a16:creationId xmlns:a16="http://schemas.microsoft.com/office/drawing/2014/main" id="{31626F2D-9F9E-2EBB-E6E8-63599D8B3067}"/>
              </a:ext>
            </a:extLst>
          </p:cNvPr>
          <p:cNvSpPr>
            <a:spLocks noGrp="1"/>
          </p:cNvSpPr>
          <p:nvPr>
            <p:ph sz="quarter" idx="12"/>
          </p:nvPr>
        </p:nvSpPr>
        <p:spPr>
          <a:xfrm>
            <a:off x="967067" y="3905517"/>
            <a:ext cx="10281495" cy="313350"/>
          </a:xfrm>
        </p:spPr>
        <p:txBody>
          <a:bodyPr wrap="square" lIns="0" tIns="18000" rIns="0" bIns="18000" anchor="ctr" anchorCtr="0">
            <a:spAutoFit/>
          </a:bodyPr>
          <a:lstStyle/>
          <a:p>
            <a:pPr marL="0" indent="0">
              <a:buNone/>
            </a:pPr>
            <a:r>
              <a:rPr lang="en-US" sz="1800" dirty="0"/>
              <a:t>Figure 8.14 Communication between two threads belonging to thread A that are running out of phase.</a:t>
            </a:r>
          </a:p>
        </p:txBody>
      </p:sp>
      <p:graphicFrame>
        <p:nvGraphicFramePr>
          <p:cNvPr id="23" name="Object 22" descr="Uppercase A subscript 0.">
            <a:extLst>
              <a:ext uri="{FF2B5EF4-FFF2-40B4-BE49-F238E27FC236}">
                <a16:creationId xmlns:a16="http://schemas.microsoft.com/office/drawing/2014/main" id="{CE4BF31F-B44C-5428-15F5-DAC7164825DA}"/>
              </a:ext>
            </a:extLst>
          </p:cNvPr>
          <p:cNvGraphicFramePr>
            <a:graphicFrameLocks noChangeAspect="1"/>
          </p:cNvGraphicFramePr>
          <p:nvPr>
            <p:extLst>
              <p:ext uri="{D42A27DB-BD31-4B8C-83A1-F6EECF244321}">
                <p14:modId xmlns:p14="http://schemas.microsoft.com/office/powerpoint/2010/main" val="1206492141"/>
              </p:ext>
            </p:extLst>
          </p:nvPr>
        </p:nvGraphicFramePr>
        <p:xfrm>
          <a:off x="512299" y="4579914"/>
          <a:ext cx="449741" cy="354224"/>
        </p:xfrm>
        <a:graphic>
          <a:graphicData uri="http://schemas.openxmlformats.org/presentationml/2006/ole">
            <mc:AlternateContent xmlns:mc="http://schemas.openxmlformats.org/markup-compatibility/2006">
              <mc:Choice xmlns:v="urn:schemas-microsoft-com:vml" Requires="v">
                <p:oleObj name="Equation" r:id="rId4" imgW="215640" imgH="228600" progId="Equation.DSMT4">
                  <p:embed/>
                </p:oleObj>
              </mc:Choice>
              <mc:Fallback>
                <p:oleObj name="Equation" r:id="rId4" imgW="215640" imgH="228600" progId="Equation.DSMT4">
                  <p:embed/>
                  <p:pic>
                    <p:nvPicPr>
                      <p:cNvPr id="23" name="Object 22" descr="A right headed arrow.">
                        <a:extLst>
                          <a:ext uri="{FF2B5EF4-FFF2-40B4-BE49-F238E27FC236}">
                            <a16:creationId xmlns:a16="http://schemas.microsoft.com/office/drawing/2014/main" id="{863034B1-3D1C-6BF5-24E7-58AB1CA42153}"/>
                          </a:ext>
                        </a:extLst>
                      </p:cNvPr>
                      <p:cNvPicPr/>
                      <p:nvPr/>
                    </p:nvPicPr>
                    <p:blipFill>
                      <a:blip r:embed="rId5"/>
                      <a:stretch>
                        <a:fillRect/>
                      </a:stretch>
                    </p:blipFill>
                    <p:spPr>
                      <a:xfrm>
                        <a:off x="512299" y="4579914"/>
                        <a:ext cx="449741" cy="354224"/>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5FAE41E2-E7E5-E7B8-693D-621F952CF2A7}"/>
              </a:ext>
            </a:extLst>
          </p:cNvPr>
          <p:cNvSpPr>
            <a:spLocks noGrp="1"/>
          </p:cNvSpPr>
          <p:nvPr>
            <p:ph sz="quarter" idx="14"/>
          </p:nvPr>
        </p:nvSpPr>
        <p:spPr>
          <a:xfrm>
            <a:off x="1093207" y="4522685"/>
            <a:ext cx="581808" cy="436461"/>
          </a:xfrm>
        </p:spPr>
        <p:txBody>
          <a:bodyPr wrap="square" lIns="0" tIns="18000" rIns="0" bIns="18000" anchor="ctr" anchorCtr="0">
            <a:spAutoFit/>
          </a:bodyPr>
          <a:lstStyle/>
          <a:p>
            <a:pPr marL="0" indent="0">
              <a:buNone/>
            </a:pPr>
            <a:r>
              <a:rPr lang="en-US" sz="2600" dirty="0"/>
              <a:t>and</a:t>
            </a:r>
          </a:p>
        </p:txBody>
      </p:sp>
      <p:graphicFrame>
        <p:nvGraphicFramePr>
          <p:cNvPr id="24" name="Object 23" descr="Uppercase A subscript 1.">
            <a:extLst>
              <a:ext uri="{FF2B5EF4-FFF2-40B4-BE49-F238E27FC236}">
                <a16:creationId xmlns:a16="http://schemas.microsoft.com/office/drawing/2014/main" id="{6E5FFCEB-CE91-74B4-0948-8B79A27D5527}"/>
              </a:ext>
            </a:extLst>
          </p:cNvPr>
          <p:cNvGraphicFramePr>
            <a:graphicFrameLocks noChangeAspect="1"/>
          </p:cNvGraphicFramePr>
          <p:nvPr>
            <p:extLst>
              <p:ext uri="{D42A27DB-BD31-4B8C-83A1-F6EECF244321}">
                <p14:modId xmlns:p14="http://schemas.microsoft.com/office/powerpoint/2010/main" val="2741771286"/>
              </p:ext>
            </p:extLst>
          </p:nvPr>
        </p:nvGraphicFramePr>
        <p:xfrm>
          <a:off x="1918477" y="4571120"/>
          <a:ext cx="397522" cy="354012"/>
        </p:xfrm>
        <a:graphic>
          <a:graphicData uri="http://schemas.openxmlformats.org/presentationml/2006/ole">
            <mc:AlternateContent xmlns:mc="http://schemas.openxmlformats.org/markup-compatibility/2006">
              <mc:Choice xmlns:v="urn:schemas-microsoft-com:vml" Requires="v">
                <p:oleObj name="Equation" r:id="rId6" imgW="190440" imgH="228600" progId="Equation.DSMT4">
                  <p:embed/>
                </p:oleObj>
              </mc:Choice>
              <mc:Fallback>
                <p:oleObj name="Equation" r:id="rId6" imgW="190440" imgH="228600" progId="Equation.DSMT4">
                  <p:embed/>
                  <p:pic>
                    <p:nvPicPr>
                      <p:cNvPr id="23" name="Object 22" descr="A right headed arrow.">
                        <a:extLst>
                          <a:ext uri="{FF2B5EF4-FFF2-40B4-BE49-F238E27FC236}">
                            <a16:creationId xmlns:a16="http://schemas.microsoft.com/office/drawing/2014/main" id="{CE4BF31F-B44C-5428-15F5-DAC7164825DA}"/>
                          </a:ext>
                        </a:extLst>
                      </p:cNvPr>
                      <p:cNvPicPr/>
                      <p:nvPr/>
                    </p:nvPicPr>
                    <p:blipFill>
                      <a:blip r:embed="rId7"/>
                      <a:stretch>
                        <a:fillRect/>
                      </a:stretch>
                    </p:blipFill>
                    <p:spPr>
                      <a:xfrm>
                        <a:off x="1918477" y="4571120"/>
                        <a:ext cx="397522" cy="354012"/>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66A6D74B-C407-9D83-64A4-F7D9F956057B}"/>
              </a:ext>
            </a:extLst>
          </p:cNvPr>
          <p:cNvSpPr>
            <a:spLocks noGrp="1"/>
          </p:cNvSpPr>
          <p:nvPr>
            <p:ph sz="quarter" idx="15"/>
          </p:nvPr>
        </p:nvSpPr>
        <p:spPr>
          <a:xfrm>
            <a:off x="2536431" y="4509858"/>
            <a:ext cx="8474470" cy="436461"/>
          </a:xfrm>
        </p:spPr>
        <p:txBody>
          <a:bodyPr wrap="square" lIns="0" tIns="18000" rIns="0" bIns="18000" anchor="ctr" anchorCtr="0">
            <a:spAutoFit/>
          </a:bodyPr>
          <a:lstStyle/>
          <a:p>
            <a:pPr marL="0" indent="0">
              <a:buNone/>
            </a:pPr>
            <a:r>
              <a:rPr lang="en-US" sz="2600" dirty="0"/>
              <a:t>send each other messages very quickly, concurrently with</a:t>
            </a:r>
          </a:p>
        </p:txBody>
      </p:sp>
      <p:sp>
        <p:nvSpPr>
          <p:cNvPr id="7" name="Content Placeholder 6">
            <a:extLst>
              <a:ext uri="{FF2B5EF4-FFF2-40B4-BE49-F238E27FC236}">
                <a16:creationId xmlns:a16="http://schemas.microsoft.com/office/drawing/2014/main" id="{2A15FA91-A0BE-D31F-A732-FA6A5CEF8AF6}"/>
              </a:ext>
            </a:extLst>
          </p:cNvPr>
          <p:cNvSpPr>
            <a:spLocks noGrp="1"/>
          </p:cNvSpPr>
          <p:nvPr>
            <p:ph sz="quarter" idx="16"/>
          </p:nvPr>
        </p:nvSpPr>
        <p:spPr>
          <a:xfrm>
            <a:off x="529888" y="5012514"/>
            <a:ext cx="1870750" cy="436461"/>
          </a:xfrm>
        </p:spPr>
        <p:txBody>
          <a:bodyPr wrap="square" lIns="0" tIns="18000" rIns="0" bIns="18000" anchor="ctr" anchorCtr="0">
            <a:spAutoFit/>
          </a:bodyPr>
          <a:lstStyle/>
          <a:p>
            <a:pPr marL="0" indent="0">
              <a:buNone/>
            </a:pPr>
            <a:r>
              <a:rPr lang="en-US" sz="2600" dirty="0"/>
              <a:t>process B’s</a:t>
            </a:r>
          </a:p>
        </p:txBody>
      </p:sp>
      <p:graphicFrame>
        <p:nvGraphicFramePr>
          <p:cNvPr id="25" name="Object 24" descr="Uppercase B subscript 0.">
            <a:extLst>
              <a:ext uri="{FF2B5EF4-FFF2-40B4-BE49-F238E27FC236}">
                <a16:creationId xmlns:a16="http://schemas.microsoft.com/office/drawing/2014/main" id="{2D705A0D-D104-BCAB-0FC5-CA8749E95E47}"/>
              </a:ext>
            </a:extLst>
          </p:cNvPr>
          <p:cNvGraphicFramePr>
            <a:graphicFrameLocks noChangeAspect="1"/>
          </p:cNvGraphicFramePr>
          <p:nvPr>
            <p:extLst>
              <p:ext uri="{D42A27DB-BD31-4B8C-83A1-F6EECF244321}">
                <p14:modId xmlns:p14="http://schemas.microsoft.com/office/powerpoint/2010/main" val="1362660263"/>
              </p:ext>
            </p:extLst>
          </p:nvPr>
        </p:nvGraphicFramePr>
        <p:xfrm>
          <a:off x="2692525" y="5094540"/>
          <a:ext cx="395372" cy="354012"/>
        </p:xfrm>
        <a:graphic>
          <a:graphicData uri="http://schemas.openxmlformats.org/presentationml/2006/ole">
            <mc:AlternateContent xmlns:mc="http://schemas.openxmlformats.org/markup-compatibility/2006">
              <mc:Choice xmlns:v="urn:schemas-microsoft-com:vml" Requires="v">
                <p:oleObj name="Equation" r:id="rId8" imgW="190440" imgH="228600" progId="Equation.DSMT4">
                  <p:embed/>
                </p:oleObj>
              </mc:Choice>
              <mc:Fallback>
                <p:oleObj name="Equation" r:id="rId8" imgW="190440" imgH="228600" progId="Equation.DSMT4">
                  <p:embed/>
                  <p:pic>
                    <p:nvPicPr>
                      <p:cNvPr id="23" name="Object 22" descr="A right headed arrow.">
                        <a:extLst>
                          <a:ext uri="{FF2B5EF4-FFF2-40B4-BE49-F238E27FC236}">
                            <a16:creationId xmlns:a16="http://schemas.microsoft.com/office/drawing/2014/main" id="{CE4BF31F-B44C-5428-15F5-DAC7164825DA}"/>
                          </a:ext>
                        </a:extLst>
                      </p:cNvPr>
                      <p:cNvPicPr/>
                      <p:nvPr/>
                    </p:nvPicPr>
                    <p:blipFill>
                      <a:blip r:embed="rId9"/>
                      <a:stretch>
                        <a:fillRect/>
                      </a:stretch>
                    </p:blipFill>
                    <p:spPr>
                      <a:xfrm>
                        <a:off x="2692525" y="5094540"/>
                        <a:ext cx="395372" cy="354012"/>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EA49431E-6D7F-44F8-0E71-084A0242738D}"/>
              </a:ext>
            </a:extLst>
          </p:cNvPr>
          <p:cNvSpPr>
            <a:spLocks noGrp="1"/>
          </p:cNvSpPr>
          <p:nvPr>
            <p:ph sz="quarter" idx="17"/>
          </p:nvPr>
        </p:nvSpPr>
        <p:spPr>
          <a:xfrm>
            <a:off x="3198034" y="5017788"/>
            <a:ext cx="581808" cy="436461"/>
          </a:xfrm>
        </p:spPr>
        <p:txBody>
          <a:bodyPr wrap="square" lIns="0" tIns="18000" rIns="0" bIns="18000" anchor="ctr" anchorCtr="0">
            <a:spAutoFit/>
          </a:bodyPr>
          <a:lstStyle/>
          <a:p>
            <a:pPr marL="0" indent="0">
              <a:buNone/>
            </a:pPr>
            <a:r>
              <a:rPr lang="en-US" sz="2600" dirty="0"/>
              <a:t>and</a:t>
            </a:r>
          </a:p>
        </p:txBody>
      </p:sp>
      <p:graphicFrame>
        <p:nvGraphicFramePr>
          <p:cNvPr id="26" name="Object 25" descr="Uppercase B subscript 1.">
            <a:extLst>
              <a:ext uri="{FF2B5EF4-FFF2-40B4-BE49-F238E27FC236}">
                <a16:creationId xmlns:a16="http://schemas.microsoft.com/office/drawing/2014/main" id="{8BAD8DA2-923B-F5E9-10E1-4983D95EC045}"/>
              </a:ext>
            </a:extLst>
          </p:cNvPr>
          <p:cNvGraphicFramePr>
            <a:graphicFrameLocks noChangeAspect="1"/>
          </p:cNvGraphicFramePr>
          <p:nvPr>
            <p:extLst>
              <p:ext uri="{D42A27DB-BD31-4B8C-83A1-F6EECF244321}">
                <p14:modId xmlns:p14="http://schemas.microsoft.com/office/powerpoint/2010/main" val="2565986488"/>
              </p:ext>
            </p:extLst>
          </p:nvPr>
        </p:nvGraphicFramePr>
        <p:xfrm>
          <a:off x="3915635" y="5094541"/>
          <a:ext cx="367439" cy="354013"/>
        </p:xfrm>
        <a:graphic>
          <a:graphicData uri="http://schemas.openxmlformats.org/presentationml/2006/ole">
            <mc:AlternateContent xmlns:mc="http://schemas.openxmlformats.org/markup-compatibility/2006">
              <mc:Choice xmlns:v="urn:schemas-microsoft-com:vml" Requires="v">
                <p:oleObj name="Equation" r:id="rId10" imgW="177480" imgH="228600" progId="Equation.DSMT4">
                  <p:embed/>
                </p:oleObj>
              </mc:Choice>
              <mc:Fallback>
                <p:oleObj name="Equation" r:id="rId10" imgW="177480" imgH="228600" progId="Equation.DSMT4">
                  <p:embed/>
                  <p:pic>
                    <p:nvPicPr>
                      <p:cNvPr id="25" name="Object 24" descr="A right headed arrow.">
                        <a:extLst>
                          <a:ext uri="{FF2B5EF4-FFF2-40B4-BE49-F238E27FC236}">
                            <a16:creationId xmlns:a16="http://schemas.microsoft.com/office/drawing/2014/main" id="{2D705A0D-D104-BCAB-0FC5-CA8749E95E47}"/>
                          </a:ext>
                        </a:extLst>
                      </p:cNvPr>
                      <p:cNvPicPr/>
                      <p:nvPr/>
                    </p:nvPicPr>
                    <p:blipFill>
                      <a:blip r:embed="rId11"/>
                      <a:stretch>
                        <a:fillRect/>
                      </a:stretch>
                    </p:blipFill>
                    <p:spPr>
                      <a:xfrm>
                        <a:off x="3915635" y="5094541"/>
                        <a:ext cx="367439" cy="354013"/>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85A717B9-8981-2F69-465E-B687F0DD4452}"/>
              </a:ext>
            </a:extLst>
          </p:cNvPr>
          <p:cNvSpPr>
            <a:spLocks noGrp="1"/>
          </p:cNvSpPr>
          <p:nvPr>
            <p:ph sz="quarter" idx="18"/>
          </p:nvPr>
        </p:nvSpPr>
        <p:spPr>
          <a:xfrm>
            <a:off x="4376014" y="5012514"/>
            <a:ext cx="6530255" cy="436461"/>
          </a:xfrm>
        </p:spPr>
        <p:txBody>
          <a:bodyPr wrap="square" lIns="0" tIns="18000" rIns="0" bIns="18000" anchor="ctr" anchorCtr="0">
            <a:spAutoFit/>
          </a:bodyPr>
          <a:lstStyle/>
          <a:p>
            <a:pPr marL="0" indent="0">
              <a:buNone/>
            </a:pPr>
            <a:r>
              <a:rPr lang="en-US" sz="2600" dirty="0"/>
              <a:t>Unfortunately, they always have to wait until</a:t>
            </a:r>
          </a:p>
        </p:txBody>
      </p:sp>
      <p:graphicFrame>
        <p:nvGraphicFramePr>
          <p:cNvPr id="27" name="Object 26" descr="Uppercase B subscript x single quotation lowercase s.">
            <a:extLst>
              <a:ext uri="{FF2B5EF4-FFF2-40B4-BE49-F238E27FC236}">
                <a16:creationId xmlns:a16="http://schemas.microsoft.com/office/drawing/2014/main" id="{71294AC5-7AFD-D519-D8C1-6B8FB9620446}"/>
              </a:ext>
            </a:extLst>
          </p:cNvPr>
          <p:cNvGraphicFramePr>
            <a:graphicFrameLocks noChangeAspect="1"/>
          </p:cNvGraphicFramePr>
          <p:nvPr>
            <p:extLst>
              <p:ext uri="{D42A27DB-BD31-4B8C-83A1-F6EECF244321}">
                <p14:modId xmlns:p14="http://schemas.microsoft.com/office/powerpoint/2010/main" val="395364809"/>
              </p:ext>
            </p:extLst>
          </p:nvPr>
        </p:nvGraphicFramePr>
        <p:xfrm>
          <a:off x="10980876" y="5067804"/>
          <a:ext cx="709092" cy="354012"/>
        </p:xfrm>
        <a:graphic>
          <a:graphicData uri="http://schemas.openxmlformats.org/presentationml/2006/ole">
            <mc:AlternateContent xmlns:mc="http://schemas.openxmlformats.org/markup-compatibility/2006">
              <mc:Choice xmlns:v="urn:schemas-microsoft-com:vml" Requires="v">
                <p:oleObj name="Equation" r:id="rId12" imgW="342720" imgH="228600" progId="Equation.DSMT4">
                  <p:embed/>
                </p:oleObj>
              </mc:Choice>
              <mc:Fallback>
                <p:oleObj name="Equation" r:id="rId12" imgW="342720" imgH="228600" progId="Equation.DSMT4">
                  <p:embed/>
                  <p:pic>
                    <p:nvPicPr>
                      <p:cNvPr id="26" name="Object 25" descr="A right headed arrow.">
                        <a:extLst>
                          <a:ext uri="{FF2B5EF4-FFF2-40B4-BE49-F238E27FC236}">
                            <a16:creationId xmlns:a16="http://schemas.microsoft.com/office/drawing/2014/main" id="{8BAD8DA2-923B-F5E9-10E1-4983D95EC045}"/>
                          </a:ext>
                        </a:extLst>
                      </p:cNvPr>
                      <p:cNvPicPr/>
                      <p:nvPr/>
                    </p:nvPicPr>
                    <p:blipFill>
                      <a:blip r:embed="rId13"/>
                      <a:stretch>
                        <a:fillRect/>
                      </a:stretch>
                    </p:blipFill>
                    <p:spPr>
                      <a:xfrm>
                        <a:off x="10980876" y="5067804"/>
                        <a:ext cx="709092" cy="354012"/>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6EC7D1AD-15F7-9C0B-9518-FE1A19C99A2C}"/>
              </a:ext>
            </a:extLst>
          </p:cNvPr>
          <p:cNvSpPr>
            <a:spLocks noGrp="1"/>
          </p:cNvSpPr>
          <p:nvPr>
            <p:ph sz="quarter" idx="19"/>
          </p:nvPr>
        </p:nvSpPr>
        <p:spPr>
          <a:xfrm>
            <a:off x="520924" y="5469702"/>
            <a:ext cx="3287734" cy="436461"/>
          </a:xfrm>
        </p:spPr>
        <p:txBody>
          <a:bodyPr wrap="square" lIns="0" tIns="18000" rIns="0" bIns="18000" anchor="ctr" anchorCtr="0">
            <a:spAutoFit/>
          </a:bodyPr>
          <a:lstStyle/>
          <a:p>
            <a:pPr marL="0" indent="0">
              <a:buNone/>
            </a:pPr>
            <a:r>
              <a:rPr lang="en-US" sz="2600" dirty="0"/>
              <a:t>time quantum expires</a:t>
            </a:r>
          </a:p>
        </p:txBody>
      </p:sp>
      <p:graphicFrame>
        <p:nvGraphicFramePr>
          <p:cNvPr id="28" name="Object 27" descr="Implies.">
            <a:extLst>
              <a:ext uri="{FF2B5EF4-FFF2-40B4-BE49-F238E27FC236}">
                <a16:creationId xmlns:a16="http://schemas.microsoft.com/office/drawing/2014/main" id="{63ABEE15-13F5-AE55-E162-096A716F7EBD}"/>
              </a:ext>
            </a:extLst>
          </p:cNvPr>
          <p:cNvGraphicFramePr>
            <a:graphicFrameLocks noChangeAspect="1"/>
          </p:cNvGraphicFramePr>
          <p:nvPr>
            <p:extLst>
              <p:ext uri="{D42A27DB-BD31-4B8C-83A1-F6EECF244321}">
                <p14:modId xmlns:p14="http://schemas.microsoft.com/office/powerpoint/2010/main" val="2772286465"/>
              </p:ext>
            </p:extLst>
          </p:nvPr>
        </p:nvGraphicFramePr>
        <p:xfrm>
          <a:off x="537836" y="6058512"/>
          <a:ext cx="393223" cy="236538"/>
        </p:xfrm>
        <a:graphic>
          <a:graphicData uri="http://schemas.openxmlformats.org/presentationml/2006/ole">
            <mc:AlternateContent xmlns:mc="http://schemas.openxmlformats.org/markup-compatibility/2006">
              <mc:Choice xmlns:v="urn:schemas-microsoft-com:vml" Requires="v">
                <p:oleObj name="Equation" r:id="rId14" imgW="190440" imgH="152280" progId="Equation.DSMT4">
                  <p:embed/>
                </p:oleObj>
              </mc:Choice>
              <mc:Fallback>
                <p:oleObj name="Equation" r:id="rId14" imgW="190440" imgH="152280" progId="Equation.DSMT4">
                  <p:embed/>
                  <p:pic>
                    <p:nvPicPr>
                      <p:cNvPr id="27" name="Object 26" descr="A right headed arrow.">
                        <a:extLst>
                          <a:ext uri="{FF2B5EF4-FFF2-40B4-BE49-F238E27FC236}">
                            <a16:creationId xmlns:a16="http://schemas.microsoft.com/office/drawing/2014/main" id="{71294AC5-7AFD-D519-D8C1-6B8FB9620446}"/>
                          </a:ext>
                        </a:extLst>
                      </p:cNvPr>
                      <p:cNvPicPr/>
                      <p:nvPr/>
                    </p:nvPicPr>
                    <p:blipFill>
                      <a:blip r:embed="rId15"/>
                      <a:stretch>
                        <a:fillRect/>
                      </a:stretch>
                    </p:blipFill>
                    <p:spPr>
                      <a:xfrm>
                        <a:off x="537836" y="6058512"/>
                        <a:ext cx="393223" cy="236538"/>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D3E1B330-502C-55BD-782F-F55570493577}"/>
              </a:ext>
            </a:extLst>
          </p:cNvPr>
          <p:cNvSpPr>
            <a:spLocks noGrp="1"/>
          </p:cNvSpPr>
          <p:nvPr>
            <p:ph sz="quarter" idx="20"/>
          </p:nvPr>
        </p:nvSpPr>
        <p:spPr>
          <a:xfrm>
            <a:off x="918979" y="5947215"/>
            <a:ext cx="4222066" cy="436461"/>
          </a:xfrm>
        </p:spPr>
        <p:txBody>
          <a:bodyPr wrap="square" lIns="0" tIns="18000" rIns="0" bIns="18000" anchor="ctr" anchorCtr="0">
            <a:spAutoFit/>
          </a:bodyPr>
          <a:lstStyle/>
          <a:p>
            <a:pPr marL="0" indent="0">
              <a:buNone/>
              <a:tabLst>
                <a:tab pos="0" algn="l"/>
              </a:tabLst>
            </a:pPr>
            <a:r>
              <a:rPr lang="en-US" sz="2600" dirty="0"/>
              <a:t>Solution? Gang scheduling!</a:t>
            </a:r>
          </a:p>
        </p:txBody>
      </p:sp>
    </p:spTree>
    <p:extLst>
      <p:ext uri="{BB962C8B-B14F-4D97-AF65-F5344CB8AC3E}">
        <p14:creationId xmlns:p14="http://schemas.microsoft.com/office/powerpoint/2010/main" val="2641987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C358B18-4BDA-A8DF-2926-6A16DF2B987F}"/>
              </a:ext>
            </a:extLst>
          </p:cNvPr>
          <p:cNvSpPr>
            <a:spLocks noGrp="1"/>
          </p:cNvSpPr>
          <p:nvPr>
            <p:ph type="title"/>
          </p:nvPr>
        </p:nvSpPr>
        <p:spPr>
          <a:xfrm>
            <a:off x="522325" y="279376"/>
            <a:ext cx="11153738" cy="559572"/>
          </a:xfrm>
        </p:spPr>
        <p:txBody>
          <a:bodyPr wrap="square" lIns="0" tIns="18000" rIns="0" bIns="18000" anchor="ctr" anchorCtr="0">
            <a:spAutoFit/>
          </a:bodyPr>
          <a:lstStyle/>
          <a:p>
            <a:r>
              <a:rPr lang="en-US" sz="3400" dirty="0"/>
              <a:t>Multiprocessors (2)</a:t>
            </a:r>
          </a:p>
        </p:txBody>
      </p:sp>
      <p:sp>
        <p:nvSpPr>
          <p:cNvPr id="13" name="Content Placeholder 12">
            <a:extLst>
              <a:ext uri="{FF2B5EF4-FFF2-40B4-BE49-F238E27FC236}">
                <a16:creationId xmlns:a16="http://schemas.microsoft.com/office/drawing/2014/main" id="{2A75C72C-B611-F9ED-3F30-217D9BA036DF}"/>
              </a:ext>
            </a:extLst>
          </p:cNvPr>
          <p:cNvSpPr>
            <a:spLocks noGrp="1"/>
          </p:cNvSpPr>
          <p:nvPr>
            <p:ph sz="quarter" idx="12"/>
          </p:nvPr>
        </p:nvSpPr>
        <p:spPr>
          <a:xfrm>
            <a:off x="522324" y="1016155"/>
            <a:ext cx="11153737" cy="1191226"/>
          </a:xfrm>
        </p:spPr>
        <p:txBody>
          <a:bodyPr wrap="square" lIns="0" tIns="18000" rIns="0" bIns="18000" anchor="ctr" anchorCtr="0">
            <a:spAutoFit/>
          </a:bodyPr>
          <a:lstStyle/>
          <a:p>
            <a:pPr marL="0" indent="0">
              <a:spcBef>
                <a:spcPts val="0"/>
              </a:spcBef>
              <a:buNone/>
            </a:pPr>
            <a:r>
              <a:rPr lang="en-US" sz="2600" dirty="0"/>
              <a:t>Cranking up the clock speed is not really possible anymore</a:t>
            </a:r>
          </a:p>
          <a:p>
            <a:pPr marL="0" indent="0">
              <a:spcBef>
                <a:spcPts val="0"/>
              </a:spcBef>
              <a:buNone/>
            </a:pPr>
            <a:r>
              <a:rPr lang="en-US" sz="2600" dirty="0"/>
              <a:t>Different options to gain speed. For instance:</a:t>
            </a:r>
          </a:p>
          <a:p>
            <a:pPr marL="342900" indent="-342900">
              <a:spcBef>
                <a:spcPts val="0"/>
              </a:spcBef>
              <a:buSzPts val="2400"/>
            </a:pPr>
            <a:r>
              <a:rPr lang="en-US" sz="2600" dirty="0"/>
              <a:t>Multiprocessor / multicore machines</a:t>
            </a:r>
          </a:p>
        </p:txBody>
      </p:sp>
      <p:sp>
        <p:nvSpPr>
          <p:cNvPr id="14" name="Content Placeholder 13">
            <a:extLst>
              <a:ext uri="{FF2B5EF4-FFF2-40B4-BE49-F238E27FC236}">
                <a16:creationId xmlns:a16="http://schemas.microsoft.com/office/drawing/2014/main" id="{150D02AB-358E-7BCC-21C6-EB652D5093E0}"/>
              </a:ext>
            </a:extLst>
          </p:cNvPr>
          <p:cNvSpPr>
            <a:spLocks noGrp="1"/>
          </p:cNvSpPr>
          <p:nvPr>
            <p:ph sz="quarter" idx="13"/>
          </p:nvPr>
        </p:nvSpPr>
        <p:spPr>
          <a:xfrm>
            <a:off x="522325" y="2264931"/>
            <a:ext cx="6087795" cy="436461"/>
          </a:xfrm>
        </p:spPr>
        <p:txBody>
          <a:bodyPr wrap="square" lIns="0" tIns="18000" rIns="0" bIns="18000" anchor="ctr" anchorCtr="0">
            <a:spAutoFit/>
          </a:bodyPr>
          <a:lstStyle/>
          <a:p>
            <a:pPr marL="342900" indent="-342900"/>
            <a:r>
              <a:rPr lang="en-US" sz="2600" dirty="0"/>
              <a:t>Massively parallel systems (e.g., </a:t>
            </a:r>
            <a:r>
              <a:rPr lang="en-US" sz="2600" spc="-300" dirty="0"/>
              <a:t>H P </a:t>
            </a:r>
            <a:r>
              <a:rPr lang="en-US" sz="2600" dirty="0"/>
              <a:t>C)</a:t>
            </a:r>
          </a:p>
        </p:txBody>
      </p:sp>
      <p:graphicFrame>
        <p:nvGraphicFramePr>
          <p:cNvPr id="27" name="Object 26" descr="A right headed arrow.">
            <a:extLst>
              <a:ext uri="{FF2B5EF4-FFF2-40B4-BE49-F238E27FC236}">
                <a16:creationId xmlns:a16="http://schemas.microsoft.com/office/drawing/2014/main" id="{0402EF58-0B3F-0CA5-3850-924CF1AFC492}"/>
              </a:ext>
            </a:extLst>
          </p:cNvPr>
          <p:cNvGraphicFramePr>
            <a:graphicFrameLocks noChangeAspect="1"/>
          </p:cNvGraphicFramePr>
          <p:nvPr>
            <p:extLst>
              <p:ext uri="{D42A27DB-BD31-4B8C-83A1-F6EECF244321}">
                <p14:modId xmlns:p14="http://schemas.microsoft.com/office/powerpoint/2010/main" val="68475207"/>
              </p:ext>
            </p:extLst>
          </p:nvPr>
        </p:nvGraphicFramePr>
        <p:xfrm>
          <a:off x="6670433" y="2371304"/>
          <a:ext cx="479401" cy="260434"/>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27" name="Object 26" descr="A right headed arrow.">
                        <a:extLst>
                          <a:ext uri="{FF2B5EF4-FFF2-40B4-BE49-F238E27FC236}">
                            <a16:creationId xmlns:a16="http://schemas.microsoft.com/office/drawing/2014/main" id="{0402EF58-0B3F-0CA5-3850-924CF1AFC492}"/>
                          </a:ext>
                        </a:extLst>
                      </p:cNvPr>
                      <p:cNvPicPr/>
                      <p:nvPr/>
                    </p:nvPicPr>
                    <p:blipFill>
                      <a:blip r:embed="rId4"/>
                      <a:stretch>
                        <a:fillRect/>
                      </a:stretch>
                    </p:blipFill>
                    <p:spPr>
                      <a:xfrm>
                        <a:off x="6670433" y="2371304"/>
                        <a:ext cx="479401" cy="260434"/>
                      </a:xfrm>
                      <a:prstGeom prst="rect">
                        <a:avLst/>
                      </a:prstGeom>
                    </p:spPr>
                  </p:pic>
                </p:oleObj>
              </mc:Fallback>
            </mc:AlternateContent>
          </a:graphicData>
        </a:graphic>
      </p:graphicFrame>
      <p:sp>
        <p:nvSpPr>
          <p:cNvPr id="15" name="Content Placeholder 14">
            <a:extLst>
              <a:ext uri="{FF2B5EF4-FFF2-40B4-BE49-F238E27FC236}">
                <a16:creationId xmlns:a16="http://schemas.microsoft.com/office/drawing/2014/main" id="{3C967758-8C7E-5FF9-966E-2E1362387985}"/>
              </a:ext>
            </a:extLst>
          </p:cNvPr>
          <p:cNvSpPr>
            <a:spLocks noGrp="1"/>
          </p:cNvSpPr>
          <p:nvPr>
            <p:ph sz="quarter" idx="14"/>
          </p:nvPr>
        </p:nvSpPr>
        <p:spPr>
          <a:xfrm>
            <a:off x="7231665" y="2284574"/>
            <a:ext cx="4438010" cy="436461"/>
          </a:xfrm>
        </p:spPr>
        <p:txBody>
          <a:bodyPr wrap="square" lIns="0" tIns="18000" rIns="0" bIns="18000" anchor="ctr" anchorCtr="0">
            <a:spAutoFit/>
          </a:bodyPr>
          <a:lstStyle/>
          <a:p>
            <a:pPr marL="0" indent="0">
              <a:buNone/>
            </a:pPr>
            <a:r>
              <a:rPr lang="en-US" sz="2600" dirty="0"/>
              <a:t>sometimes with millions of</a:t>
            </a:r>
          </a:p>
        </p:txBody>
      </p:sp>
      <p:sp>
        <p:nvSpPr>
          <p:cNvPr id="16" name="Content Placeholder 15">
            <a:extLst>
              <a:ext uri="{FF2B5EF4-FFF2-40B4-BE49-F238E27FC236}">
                <a16:creationId xmlns:a16="http://schemas.microsoft.com/office/drawing/2014/main" id="{82ACB3FD-02D1-3722-C4F7-E7778BF5587E}"/>
              </a:ext>
            </a:extLst>
          </p:cNvPr>
          <p:cNvSpPr>
            <a:spLocks noGrp="1"/>
          </p:cNvSpPr>
          <p:nvPr>
            <p:ph sz="quarter" idx="15"/>
          </p:nvPr>
        </p:nvSpPr>
        <p:spPr>
          <a:xfrm>
            <a:off x="897152" y="2765363"/>
            <a:ext cx="10778911" cy="375946"/>
          </a:xfrm>
        </p:spPr>
        <p:txBody>
          <a:bodyPr wrap="square" lIns="0" tIns="18000" rIns="0" bIns="18000" anchor="ctr" anchorCtr="0">
            <a:spAutoFit/>
          </a:bodyPr>
          <a:lstStyle/>
          <a:p>
            <a:pPr marL="0" indent="0">
              <a:buNone/>
            </a:pPr>
            <a:r>
              <a:rPr lang="en-US" sz="2600" spc="-300" dirty="0"/>
              <a:t>C P </a:t>
            </a:r>
            <a:r>
              <a:rPr lang="en-US" sz="2600" dirty="0"/>
              <a:t>Us</a:t>
            </a:r>
          </a:p>
        </p:txBody>
      </p:sp>
      <p:sp>
        <p:nvSpPr>
          <p:cNvPr id="17" name="Content Placeholder 16">
            <a:extLst>
              <a:ext uri="{FF2B5EF4-FFF2-40B4-BE49-F238E27FC236}">
                <a16:creationId xmlns:a16="http://schemas.microsoft.com/office/drawing/2014/main" id="{EF622D6E-6C45-32E2-A4E3-35A8D4AB9803}"/>
              </a:ext>
            </a:extLst>
          </p:cNvPr>
          <p:cNvSpPr>
            <a:spLocks noGrp="1"/>
          </p:cNvSpPr>
          <p:nvPr>
            <p:ph sz="quarter" idx="16"/>
          </p:nvPr>
        </p:nvSpPr>
        <p:spPr>
          <a:xfrm>
            <a:off x="522326" y="3192863"/>
            <a:ext cx="11153735" cy="436461"/>
          </a:xfrm>
        </p:spPr>
        <p:txBody>
          <a:bodyPr wrap="square" lIns="0" tIns="18000" rIns="0" bIns="18000" anchor="ctr" anchorCtr="0">
            <a:spAutoFit/>
          </a:bodyPr>
          <a:lstStyle/>
          <a:p>
            <a:pPr marL="342900" indent="-342900"/>
            <a:r>
              <a:rPr lang="en-US" sz="2600" dirty="0"/>
              <a:t>Distributed systems</a:t>
            </a:r>
          </a:p>
        </p:txBody>
      </p:sp>
      <p:sp>
        <p:nvSpPr>
          <p:cNvPr id="18" name="Content Placeholder 17">
            <a:extLst>
              <a:ext uri="{FF2B5EF4-FFF2-40B4-BE49-F238E27FC236}">
                <a16:creationId xmlns:a16="http://schemas.microsoft.com/office/drawing/2014/main" id="{45D0517A-B7E5-A650-BABA-F09AD806C6A0}"/>
              </a:ext>
            </a:extLst>
          </p:cNvPr>
          <p:cNvSpPr>
            <a:spLocks noGrp="1"/>
          </p:cNvSpPr>
          <p:nvPr>
            <p:ph sz="quarter" idx="17"/>
          </p:nvPr>
        </p:nvSpPr>
        <p:spPr>
          <a:xfrm>
            <a:off x="522326" y="3691963"/>
            <a:ext cx="11153738" cy="795968"/>
          </a:xfrm>
        </p:spPr>
        <p:txBody>
          <a:bodyPr wrap="square" lIns="0" tIns="18000" rIns="0" bIns="18000" anchor="ctr" anchorCtr="0">
            <a:spAutoFit/>
          </a:bodyPr>
          <a:lstStyle/>
          <a:p>
            <a:pPr marL="0" indent="0">
              <a:spcBef>
                <a:spcPts val="0"/>
              </a:spcBef>
              <a:buNone/>
            </a:pPr>
            <a:r>
              <a:rPr lang="en-US" sz="2600" dirty="0"/>
              <a:t>Cores need to communicate</a:t>
            </a:r>
          </a:p>
          <a:p>
            <a:pPr marL="342900" indent="-342900">
              <a:spcBef>
                <a:spcPts val="0"/>
              </a:spcBef>
            </a:pPr>
            <a:r>
              <a:rPr lang="en-US" sz="2600" dirty="0"/>
              <a:t>Shared memory</a:t>
            </a:r>
          </a:p>
        </p:txBody>
      </p:sp>
      <p:sp>
        <p:nvSpPr>
          <p:cNvPr id="19" name="Content Placeholder 18">
            <a:extLst>
              <a:ext uri="{FF2B5EF4-FFF2-40B4-BE49-F238E27FC236}">
                <a16:creationId xmlns:a16="http://schemas.microsoft.com/office/drawing/2014/main" id="{417CF075-231C-4E0A-C672-A0E6B8E92888}"/>
              </a:ext>
            </a:extLst>
          </p:cNvPr>
          <p:cNvSpPr>
            <a:spLocks noGrp="1"/>
          </p:cNvSpPr>
          <p:nvPr>
            <p:ph sz="quarter" idx="18"/>
          </p:nvPr>
        </p:nvSpPr>
        <p:spPr>
          <a:xfrm>
            <a:off x="528741" y="4549317"/>
            <a:ext cx="7502556" cy="436461"/>
          </a:xfrm>
        </p:spPr>
        <p:txBody>
          <a:bodyPr wrap="square" lIns="0" tIns="18000" rIns="0" bIns="18000" anchor="ctr" anchorCtr="0">
            <a:spAutoFit/>
          </a:bodyPr>
          <a:lstStyle/>
          <a:p>
            <a:pPr marL="342900" indent="-342900"/>
            <a:r>
              <a:rPr lang="en-US" sz="2600" dirty="0"/>
              <a:t>Message passing over high-speed interconnect (</a:t>
            </a:r>
          </a:p>
        </p:txBody>
      </p:sp>
      <p:graphicFrame>
        <p:nvGraphicFramePr>
          <p:cNvPr id="2" name="Object 1" descr="A right headed arrow.">
            <a:extLst>
              <a:ext uri="{FF2B5EF4-FFF2-40B4-BE49-F238E27FC236}">
                <a16:creationId xmlns:a16="http://schemas.microsoft.com/office/drawing/2014/main" id="{A6DA70F8-A73C-4B27-2FAD-5F27BE7A3BC7}"/>
              </a:ext>
            </a:extLst>
          </p:cNvPr>
          <p:cNvGraphicFramePr>
            <a:graphicFrameLocks noChangeAspect="1"/>
          </p:cNvGraphicFramePr>
          <p:nvPr>
            <p:extLst>
              <p:ext uri="{D42A27DB-BD31-4B8C-83A1-F6EECF244321}">
                <p14:modId xmlns:p14="http://schemas.microsoft.com/office/powerpoint/2010/main" val="1684419423"/>
              </p:ext>
            </p:extLst>
          </p:nvPr>
        </p:nvGraphicFramePr>
        <p:xfrm>
          <a:off x="8089457" y="4680945"/>
          <a:ext cx="479401" cy="260434"/>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2" name="Object 1" descr="A right headed arrow.">
                        <a:extLst>
                          <a:ext uri="{FF2B5EF4-FFF2-40B4-BE49-F238E27FC236}">
                            <a16:creationId xmlns:a16="http://schemas.microsoft.com/office/drawing/2014/main" id="{A6DA70F8-A73C-4B27-2FAD-5F27BE7A3BC7}"/>
                          </a:ext>
                        </a:extLst>
                      </p:cNvPr>
                      <p:cNvPicPr/>
                      <p:nvPr/>
                    </p:nvPicPr>
                    <p:blipFill>
                      <a:blip r:embed="rId4"/>
                      <a:stretch>
                        <a:fillRect/>
                      </a:stretch>
                    </p:blipFill>
                    <p:spPr>
                      <a:xfrm>
                        <a:off x="8089457" y="4680945"/>
                        <a:ext cx="479401" cy="260434"/>
                      </a:xfrm>
                      <a:prstGeom prst="rect">
                        <a:avLst/>
                      </a:prstGeom>
                    </p:spPr>
                  </p:pic>
                </p:oleObj>
              </mc:Fallback>
            </mc:AlternateContent>
          </a:graphicData>
        </a:graphic>
      </p:graphicFrame>
      <p:sp>
        <p:nvSpPr>
          <p:cNvPr id="20" name="Content Placeholder 19">
            <a:extLst>
              <a:ext uri="{FF2B5EF4-FFF2-40B4-BE49-F238E27FC236}">
                <a16:creationId xmlns:a16="http://schemas.microsoft.com/office/drawing/2014/main" id="{E9DD120A-BD21-5341-9867-5A2C1067E60C}"/>
              </a:ext>
            </a:extLst>
          </p:cNvPr>
          <p:cNvSpPr>
            <a:spLocks noGrp="1"/>
          </p:cNvSpPr>
          <p:nvPr>
            <p:ph sz="quarter" idx="19"/>
          </p:nvPr>
        </p:nvSpPr>
        <p:spPr>
          <a:xfrm>
            <a:off x="8635533" y="4549317"/>
            <a:ext cx="2498918" cy="436461"/>
          </a:xfrm>
        </p:spPr>
        <p:txBody>
          <a:bodyPr wrap="square" lIns="0" tIns="18000" rIns="0" bIns="18000" anchor="ctr" anchorCtr="0">
            <a:spAutoFit/>
          </a:bodyPr>
          <a:lstStyle/>
          <a:p>
            <a:pPr marL="0" indent="0">
              <a:buNone/>
            </a:pPr>
            <a:r>
              <a:rPr lang="en-US" sz="2600" dirty="0"/>
              <a:t>tightly coupled</a:t>
            </a:r>
          </a:p>
        </p:txBody>
      </p:sp>
      <p:sp>
        <p:nvSpPr>
          <p:cNvPr id="21" name="Content Placeholder 20">
            <a:extLst>
              <a:ext uri="{FF2B5EF4-FFF2-40B4-BE49-F238E27FC236}">
                <a16:creationId xmlns:a16="http://schemas.microsoft.com/office/drawing/2014/main" id="{4A39DABF-FD3A-C953-B580-F058ADE04701}"/>
              </a:ext>
            </a:extLst>
          </p:cNvPr>
          <p:cNvSpPr>
            <a:spLocks noGrp="1"/>
          </p:cNvSpPr>
          <p:nvPr>
            <p:ph sz="quarter" idx="20"/>
          </p:nvPr>
        </p:nvSpPr>
        <p:spPr>
          <a:xfrm>
            <a:off x="922515" y="5000402"/>
            <a:ext cx="1751388" cy="436461"/>
          </a:xfrm>
        </p:spPr>
        <p:txBody>
          <a:bodyPr wrap="square" lIns="0" tIns="18000" rIns="0" bIns="18000" anchor="ctr" anchorCtr="0">
            <a:spAutoFit/>
          </a:bodyPr>
          <a:lstStyle/>
          <a:p>
            <a:pPr marL="0" indent="0">
              <a:buNone/>
            </a:pPr>
            <a:r>
              <a:rPr lang="en-US" sz="2600" dirty="0"/>
              <a:t>systems)</a:t>
            </a:r>
          </a:p>
        </p:txBody>
      </p:sp>
      <p:sp>
        <p:nvSpPr>
          <p:cNvPr id="22" name="Content Placeholder 21">
            <a:extLst>
              <a:ext uri="{FF2B5EF4-FFF2-40B4-BE49-F238E27FC236}">
                <a16:creationId xmlns:a16="http://schemas.microsoft.com/office/drawing/2014/main" id="{28C3E3FA-47EE-8323-73B8-CC9361FAC569}"/>
              </a:ext>
            </a:extLst>
          </p:cNvPr>
          <p:cNvSpPr>
            <a:spLocks noGrp="1"/>
          </p:cNvSpPr>
          <p:nvPr>
            <p:ph sz="quarter" idx="21"/>
          </p:nvPr>
        </p:nvSpPr>
        <p:spPr>
          <a:xfrm>
            <a:off x="522326" y="5485352"/>
            <a:ext cx="7652189" cy="436461"/>
          </a:xfrm>
        </p:spPr>
        <p:txBody>
          <a:bodyPr wrap="square" lIns="0" tIns="18000" rIns="0" bIns="18000" anchor="ctr" anchorCtr="0">
            <a:spAutoFit/>
          </a:bodyPr>
          <a:lstStyle/>
          <a:p>
            <a:pPr marL="342900" indent="-342900"/>
            <a:r>
              <a:rPr lang="en-US" sz="2600" dirty="0"/>
              <a:t>Message passing over Wide-Area Networks (</a:t>
            </a:r>
          </a:p>
        </p:txBody>
      </p:sp>
      <p:graphicFrame>
        <p:nvGraphicFramePr>
          <p:cNvPr id="3" name="Object 2" descr="A right headed arrow.">
            <a:extLst>
              <a:ext uri="{FF2B5EF4-FFF2-40B4-BE49-F238E27FC236}">
                <a16:creationId xmlns:a16="http://schemas.microsoft.com/office/drawing/2014/main" id="{93B1775B-F7B6-77D8-AADA-330D9053E9B9}"/>
              </a:ext>
            </a:extLst>
          </p:cNvPr>
          <p:cNvGraphicFramePr>
            <a:graphicFrameLocks noChangeAspect="1"/>
          </p:cNvGraphicFramePr>
          <p:nvPr>
            <p:extLst>
              <p:ext uri="{D42A27DB-BD31-4B8C-83A1-F6EECF244321}">
                <p14:modId xmlns:p14="http://schemas.microsoft.com/office/powerpoint/2010/main" val="1428143555"/>
              </p:ext>
            </p:extLst>
          </p:nvPr>
        </p:nvGraphicFramePr>
        <p:xfrm>
          <a:off x="7609978" y="5609586"/>
          <a:ext cx="479401" cy="260434"/>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3" name="Object 2" descr="A right headed arrow.">
                        <a:extLst>
                          <a:ext uri="{FF2B5EF4-FFF2-40B4-BE49-F238E27FC236}">
                            <a16:creationId xmlns:a16="http://schemas.microsoft.com/office/drawing/2014/main" id="{93B1775B-F7B6-77D8-AADA-330D9053E9B9}"/>
                          </a:ext>
                        </a:extLst>
                      </p:cNvPr>
                      <p:cNvPicPr/>
                      <p:nvPr/>
                    </p:nvPicPr>
                    <p:blipFill>
                      <a:blip r:embed="rId4"/>
                      <a:stretch>
                        <a:fillRect/>
                      </a:stretch>
                    </p:blipFill>
                    <p:spPr>
                      <a:xfrm>
                        <a:off x="7609978" y="5609586"/>
                        <a:ext cx="479401" cy="260434"/>
                      </a:xfrm>
                      <a:prstGeom prst="rect">
                        <a:avLst/>
                      </a:prstGeom>
                    </p:spPr>
                  </p:pic>
                </p:oleObj>
              </mc:Fallback>
            </mc:AlternateContent>
          </a:graphicData>
        </a:graphic>
      </p:graphicFrame>
      <p:sp>
        <p:nvSpPr>
          <p:cNvPr id="23" name="Content Placeholder 22">
            <a:extLst>
              <a:ext uri="{FF2B5EF4-FFF2-40B4-BE49-F238E27FC236}">
                <a16:creationId xmlns:a16="http://schemas.microsoft.com/office/drawing/2014/main" id="{D94995C0-A711-5CB7-0C79-B21350F0B9E7}"/>
              </a:ext>
            </a:extLst>
          </p:cNvPr>
          <p:cNvSpPr>
            <a:spLocks noGrp="1"/>
          </p:cNvSpPr>
          <p:nvPr>
            <p:ph sz="quarter" idx="22"/>
          </p:nvPr>
        </p:nvSpPr>
        <p:spPr>
          <a:xfrm>
            <a:off x="8323179" y="5488045"/>
            <a:ext cx="3262167" cy="436461"/>
          </a:xfrm>
        </p:spPr>
        <p:txBody>
          <a:bodyPr wrap="square" lIns="0" tIns="18000" rIns="0" bIns="18000" anchor="ctr" anchorCtr="0">
            <a:spAutoFit/>
          </a:bodyPr>
          <a:lstStyle/>
          <a:p>
            <a:pPr marL="0" indent="0">
              <a:buNone/>
            </a:pPr>
            <a:r>
              <a:rPr lang="en-US" sz="2600" dirty="0"/>
              <a:t>loosely coupled</a:t>
            </a:r>
          </a:p>
        </p:txBody>
      </p:sp>
      <p:sp>
        <p:nvSpPr>
          <p:cNvPr id="24" name="Content Placeholder 23">
            <a:extLst>
              <a:ext uri="{FF2B5EF4-FFF2-40B4-BE49-F238E27FC236}">
                <a16:creationId xmlns:a16="http://schemas.microsoft.com/office/drawing/2014/main" id="{2BE80A7D-134A-DE35-306C-9A1A9601B851}"/>
              </a:ext>
            </a:extLst>
          </p:cNvPr>
          <p:cNvSpPr>
            <a:spLocks noGrp="1"/>
          </p:cNvSpPr>
          <p:nvPr>
            <p:ph sz="quarter" idx="23"/>
          </p:nvPr>
        </p:nvSpPr>
        <p:spPr>
          <a:xfrm>
            <a:off x="886498" y="5965052"/>
            <a:ext cx="1952625" cy="436461"/>
          </a:xfrm>
        </p:spPr>
        <p:txBody>
          <a:bodyPr wrap="square" lIns="0" tIns="18000" rIns="0" bIns="18000" anchor="ctr" anchorCtr="0">
            <a:spAutoFit/>
          </a:bodyPr>
          <a:lstStyle/>
          <a:p>
            <a:pPr marL="0" indent="0">
              <a:buNone/>
            </a:pPr>
            <a:r>
              <a:rPr lang="en-US" sz="2600" dirty="0"/>
              <a:t>systems)</a:t>
            </a:r>
          </a:p>
        </p:txBody>
      </p:sp>
    </p:spTree>
    <p:extLst>
      <p:ext uri="{BB962C8B-B14F-4D97-AF65-F5344CB8AC3E}">
        <p14:creationId xmlns:p14="http://schemas.microsoft.com/office/powerpoint/2010/main" val="3242424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2D14-4C2D-A7D1-F841-C144F3DC3639}"/>
              </a:ext>
            </a:extLst>
          </p:cNvPr>
          <p:cNvSpPr>
            <a:spLocks noGrp="1"/>
          </p:cNvSpPr>
          <p:nvPr>
            <p:ph type="title"/>
          </p:nvPr>
        </p:nvSpPr>
        <p:spPr>
          <a:xfrm>
            <a:off x="521959" y="304396"/>
            <a:ext cx="11154104" cy="559572"/>
          </a:xfrm>
        </p:spPr>
        <p:txBody>
          <a:bodyPr wrap="square" lIns="0" tIns="18000" rIns="0" bIns="18000" anchor="ctr" anchorCtr="0">
            <a:spAutoFit/>
          </a:bodyPr>
          <a:lstStyle/>
          <a:p>
            <a:r>
              <a:rPr lang="en-US" sz="3400" dirty="0"/>
              <a:t>Gang Scheduling (2)</a:t>
            </a:r>
          </a:p>
        </p:txBody>
      </p:sp>
      <p:sp>
        <p:nvSpPr>
          <p:cNvPr id="3" name="Content Placeholder 2">
            <a:extLst>
              <a:ext uri="{FF2B5EF4-FFF2-40B4-BE49-F238E27FC236}">
                <a16:creationId xmlns:a16="http://schemas.microsoft.com/office/drawing/2014/main" id="{2F58E7C3-288D-6E6C-84D9-FA1E667A5874}"/>
              </a:ext>
            </a:extLst>
          </p:cNvPr>
          <p:cNvSpPr>
            <a:spLocks noGrp="1"/>
          </p:cNvSpPr>
          <p:nvPr>
            <p:ph sz="quarter" idx="12"/>
          </p:nvPr>
        </p:nvSpPr>
        <p:spPr>
          <a:xfrm>
            <a:off x="521959" y="1095123"/>
            <a:ext cx="11154103" cy="467239"/>
          </a:xfrm>
        </p:spPr>
        <p:txBody>
          <a:bodyPr wrap="square" lIns="0" tIns="18000" rIns="0" bIns="18000" anchor="ctr" anchorCtr="0">
            <a:spAutoFit/>
          </a:bodyPr>
          <a:lstStyle/>
          <a:p>
            <a:pPr marL="0" indent="0">
              <a:buNone/>
            </a:pPr>
            <a:r>
              <a:rPr lang="en-US" sz="2800" dirty="0"/>
              <a:t>Gang scheduling has three parts:</a:t>
            </a:r>
          </a:p>
        </p:txBody>
      </p:sp>
      <p:sp>
        <p:nvSpPr>
          <p:cNvPr id="4" name="Content Placeholder 3">
            <a:extLst>
              <a:ext uri="{FF2B5EF4-FFF2-40B4-BE49-F238E27FC236}">
                <a16:creationId xmlns:a16="http://schemas.microsoft.com/office/drawing/2014/main" id="{786EBBCF-C70E-05BA-98F0-12CB1B809284}"/>
              </a:ext>
            </a:extLst>
          </p:cNvPr>
          <p:cNvSpPr>
            <a:spLocks noGrp="1"/>
          </p:cNvSpPr>
          <p:nvPr>
            <p:ph sz="quarter" idx="13"/>
          </p:nvPr>
        </p:nvSpPr>
        <p:spPr>
          <a:xfrm>
            <a:off x="522796" y="1920265"/>
            <a:ext cx="11152967" cy="1913789"/>
          </a:xfrm>
        </p:spPr>
        <p:txBody>
          <a:bodyPr wrap="square" lIns="0" tIns="18000" rIns="0" bIns="18000" anchor="ctr" anchorCtr="0">
            <a:spAutoFit/>
          </a:bodyPr>
          <a:lstStyle/>
          <a:p>
            <a:pPr marL="944118" lvl="1" indent="-457200">
              <a:buSzPts val="2400"/>
              <a:buFont typeface="+mj-lt"/>
              <a:buAutoNum type="arabicPeriod"/>
            </a:pPr>
            <a:r>
              <a:rPr lang="en-US" sz="2800" dirty="0"/>
              <a:t>Groups of related threads are scheduled as a unit, a gang.</a:t>
            </a:r>
          </a:p>
          <a:p>
            <a:pPr marL="944118" lvl="1" indent="-457200">
              <a:buSzPts val="2400"/>
              <a:buFont typeface="+mj-lt"/>
              <a:buAutoNum type="arabicPeriod"/>
            </a:pPr>
            <a:r>
              <a:rPr lang="en-US" sz="2800" dirty="0"/>
              <a:t>All members of a gang run at once on different timeshared </a:t>
            </a:r>
            <a:r>
              <a:rPr lang="en-US" sz="2800" spc="-300" dirty="0"/>
              <a:t>C P </a:t>
            </a:r>
            <a:r>
              <a:rPr lang="en-US" sz="2800" dirty="0"/>
              <a:t>Us.</a:t>
            </a:r>
          </a:p>
          <a:p>
            <a:pPr marL="944118" lvl="1" indent="-457200">
              <a:buSzPts val="2400"/>
              <a:buFont typeface="+mj-lt"/>
              <a:buAutoNum type="arabicPeriod"/>
            </a:pPr>
            <a:r>
              <a:rPr lang="en-US" sz="2800" dirty="0"/>
              <a:t>All gang members start and end their time slices together.</a:t>
            </a:r>
          </a:p>
        </p:txBody>
      </p:sp>
      <p:sp>
        <p:nvSpPr>
          <p:cNvPr id="5" name="Content Placeholder 4">
            <a:extLst>
              <a:ext uri="{FF2B5EF4-FFF2-40B4-BE49-F238E27FC236}">
                <a16:creationId xmlns:a16="http://schemas.microsoft.com/office/drawing/2014/main" id="{14A84352-A4AD-646B-83AC-D357594754E0}"/>
              </a:ext>
            </a:extLst>
          </p:cNvPr>
          <p:cNvSpPr>
            <a:spLocks noGrp="1"/>
          </p:cNvSpPr>
          <p:nvPr>
            <p:ph sz="quarter" idx="14"/>
          </p:nvPr>
        </p:nvSpPr>
        <p:spPr>
          <a:xfrm>
            <a:off x="522427" y="4119635"/>
            <a:ext cx="5573573" cy="467239"/>
          </a:xfrm>
        </p:spPr>
        <p:txBody>
          <a:bodyPr wrap="square" lIns="0" tIns="18000" rIns="0" bIns="18000" anchor="ctr" anchorCtr="0">
            <a:spAutoFit/>
          </a:bodyPr>
          <a:lstStyle/>
          <a:p>
            <a:pPr marL="0" indent="0">
              <a:buNone/>
            </a:pPr>
            <a:r>
              <a:rPr lang="en-US" sz="2800" dirty="0"/>
              <a:t>All </a:t>
            </a:r>
            <a:r>
              <a:rPr lang="en-US" sz="2800" spc="-300" dirty="0"/>
              <a:t>C P </a:t>
            </a:r>
            <a:r>
              <a:rPr lang="en-US" sz="2800" dirty="0"/>
              <a:t>Us scheduled synchronously</a:t>
            </a:r>
          </a:p>
        </p:txBody>
      </p:sp>
      <p:graphicFrame>
        <p:nvGraphicFramePr>
          <p:cNvPr id="23" name="Object 22" descr="A right headed arrow.">
            <a:extLst>
              <a:ext uri="{FF2B5EF4-FFF2-40B4-BE49-F238E27FC236}">
                <a16:creationId xmlns:a16="http://schemas.microsoft.com/office/drawing/2014/main" id="{B2308A90-9610-2AFC-62C0-1B83A052E027}"/>
              </a:ext>
            </a:extLst>
          </p:cNvPr>
          <p:cNvGraphicFramePr>
            <a:graphicFrameLocks noChangeAspect="1"/>
          </p:cNvGraphicFramePr>
          <p:nvPr>
            <p:extLst>
              <p:ext uri="{D42A27DB-BD31-4B8C-83A1-F6EECF244321}">
                <p14:modId xmlns:p14="http://schemas.microsoft.com/office/powerpoint/2010/main" val="2831603718"/>
              </p:ext>
            </p:extLst>
          </p:nvPr>
        </p:nvGraphicFramePr>
        <p:xfrm>
          <a:off x="6306380" y="4256488"/>
          <a:ext cx="393223" cy="236539"/>
        </p:xfrm>
        <a:graphic>
          <a:graphicData uri="http://schemas.openxmlformats.org/presentationml/2006/ole">
            <mc:AlternateContent xmlns:mc="http://schemas.openxmlformats.org/markup-compatibility/2006">
              <mc:Choice xmlns:v="urn:schemas-microsoft-com:vml" Requires="v">
                <p:oleObj name="Equation" r:id="rId2" imgW="190440" imgH="152280" progId="Equation.DSMT4">
                  <p:embed/>
                </p:oleObj>
              </mc:Choice>
              <mc:Fallback>
                <p:oleObj name="Equation" r:id="rId2" imgW="190440" imgH="152280" progId="Equation.DSMT4">
                  <p:embed/>
                  <p:pic>
                    <p:nvPicPr>
                      <p:cNvPr id="28" name="Object 27" descr="A right headed arrow.">
                        <a:extLst>
                          <a:ext uri="{FF2B5EF4-FFF2-40B4-BE49-F238E27FC236}">
                            <a16:creationId xmlns:a16="http://schemas.microsoft.com/office/drawing/2014/main" id="{63ABEE15-13F5-AE55-E162-096A716F7EBD}"/>
                          </a:ext>
                        </a:extLst>
                      </p:cNvPr>
                      <p:cNvPicPr/>
                      <p:nvPr/>
                    </p:nvPicPr>
                    <p:blipFill>
                      <a:blip r:embed="rId3"/>
                      <a:stretch>
                        <a:fillRect/>
                      </a:stretch>
                    </p:blipFill>
                    <p:spPr>
                      <a:xfrm>
                        <a:off x="6306380" y="4256488"/>
                        <a:ext cx="393223" cy="236539"/>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B2ABA224-8675-60C6-14F2-A848243C4555}"/>
              </a:ext>
            </a:extLst>
          </p:cNvPr>
          <p:cNvSpPr>
            <a:spLocks noGrp="1"/>
          </p:cNvSpPr>
          <p:nvPr>
            <p:ph sz="quarter" idx="15"/>
          </p:nvPr>
        </p:nvSpPr>
        <p:spPr>
          <a:xfrm>
            <a:off x="6869352" y="4119634"/>
            <a:ext cx="3008647" cy="467239"/>
          </a:xfrm>
        </p:spPr>
        <p:txBody>
          <a:bodyPr wrap="square" lIns="0" tIns="18000" rIns="0" bIns="18000" anchor="ctr" anchorCtr="0">
            <a:spAutoFit/>
          </a:bodyPr>
          <a:lstStyle/>
          <a:p>
            <a:pPr marL="0" indent="0">
              <a:buNone/>
            </a:pPr>
            <a:r>
              <a:rPr lang="en-US" sz="2800" dirty="0"/>
              <a:t>time divided into</a:t>
            </a:r>
          </a:p>
        </p:txBody>
      </p:sp>
      <p:sp>
        <p:nvSpPr>
          <p:cNvPr id="7" name="Content Placeholder 6">
            <a:extLst>
              <a:ext uri="{FF2B5EF4-FFF2-40B4-BE49-F238E27FC236}">
                <a16:creationId xmlns:a16="http://schemas.microsoft.com/office/drawing/2014/main" id="{BC6026F7-48D6-C6CF-6073-7C906EC12201}"/>
              </a:ext>
            </a:extLst>
          </p:cNvPr>
          <p:cNvSpPr>
            <a:spLocks noGrp="1"/>
          </p:cNvSpPr>
          <p:nvPr>
            <p:ph sz="quarter" idx="16"/>
          </p:nvPr>
        </p:nvSpPr>
        <p:spPr>
          <a:xfrm>
            <a:off x="522798" y="4795262"/>
            <a:ext cx="6001827" cy="467239"/>
          </a:xfrm>
        </p:spPr>
        <p:txBody>
          <a:bodyPr wrap="square" lIns="0" tIns="18000" rIns="0" bIns="18000" anchor="ctr" anchorCtr="0">
            <a:spAutoFit/>
          </a:bodyPr>
          <a:lstStyle/>
          <a:p>
            <a:pPr marL="0" indent="0">
              <a:spcBef>
                <a:spcPts val="600"/>
              </a:spcBef>
              <a:buNone/>
            </a:pPr>
            <a:r>
              <a:rPr lang="en-US" sz="2800" dirty="0"/>
              <a:t>discrete quanta Start of new quantum</a:t>
            </a:r>
          </a:p>
        </p:txBody>
      </p:sp>
      <p:graphicFrame>
        <p:nvGraphicFramePr>
          <p:cNvPr id="24" name="Object 23" descr="A right headed arrow.">
            <a:extLst>
              <a:ext uri="{FF2B5EF4-FFF2-40B4-BE49-F238E27FC236}">
                <a16:creationId xmlns:a16="http://schemas.microsoft.com/office/drawing/2014/main" id="{38560A86-AF14-2C8D-97FA-CAC2241F94E5}"/>
              </a:ext>
            </a:extLst>
          </p:cNvPr>
          <p:cNvGraphicFramePr>
            <a:graphicFrameLocks noChangeAspect="1"/>
          </p:cNvGraphicFramePr>
          <p:nvPr>
            <p:extLst>
              <p:ext uri="{D42A27DB-BD31-4B8C-83A1-F6EECF244321}">
                <p14:modId xmlns:p14="http://schemas.microsoft.com/office/powerpoint/2010/main" val="3581626887"/>
              </p:ext>
            </p:extLst>
          </p:nvPr>
        </p:nvGraphicFramePr>
        <p:xfrm>
          <a:off x="6634994" y="4969024"/>
          <a:ext cx="393224" cy="215900"/>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23" name="Object 22" descr="A right headed arrow.">
                        <a:extLst>
                          <a:ext uri="{FF2B5EF4-FFF2-40B4-BE49-F238E27FC236}">
                            <a16:creationId xmlns:a16="http://schemas.microsoft.com/office/drawing/2014/main" id="{B2308A90-9610-2AFC-62C0-1B83A052E027}"/>
                          </a:ext>
                        </a:extLst>
                      </p:cNvPr>
                      <p:cNvPicPr/>
                      <p:nvPr/>
                    </p:nvPicPr>
                    <p:blipFill>
                      <a:blip r:embed="rId5"/>
                      <a:stretch>
                        <a:fillRect/>
                      </a:stretch>
                    </p:blipFill>
                    <p:spPr>
                      <a:xfrm>
                        <a:off x="6634994" y="4969024"/>
                        <a:ext cx="393224" cy="21590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902C477D-5113-AD2E-04DF-48056DF5B5F9}"/>
              </a:ext>
            </a:extLst>
          </p:cNvPr>
          <p:cNvSpPr>
            <a:spLocks noGrp="1"/>
          </p:cNvSpPr>
          <p:nvPr>
            <p:ph sz="quarter" idx="17"/>
          </p:nvPr>
        </p:nvSpPr>
        <p:spPr>
          <a:xfrm>
            <a:off x="7145330" y="4839314"/>
            <a:ext cx="2160595" cy="467239"/>
          </a:xfrm>
        </p:spPr>
        <p:txBody>
          <a:bodyPr wrap="square" lIns="0" tIns="18000" rIns="0" bIns="18000" anchor="ctr" anchorCtr="0">
            <a:spAutoFit/>
          </a:bodyPr>
          <a:lstStyle/>
          <a:p>
            <a:pPr marL="0" indent="0">
              <a:buNone/>
            </a:pPr>
            <a:r>
              <a:rPr lang="en-US" sz="2800" dirty="0"/>
              <a:t>all </a:t>
            </a:r>
            <a:r>
              <a:rPr lang="en-US" sz="2800" spc="-300" dirty="0"/>
              <a:t>C P </a:t>
            </a:r>
            <a:r>
              <a:rPr lang="en-US" sz="2800" dirty="0"/>
              <a:t>Us are</a:t>
            </a:r>
          </a:p>
        </p:txBody>
      </p:sp>
      <p:sp>
        <p:nvSpPr>
          <p:cNvPr id="9" name="Content Placeholder 8">
            <a:extLst>
              <a:ext uri="{FF2B5EF4-FFF2-40B4-BE49-F238E27FC236}">
                <a16:creationId xmlns:a16="http://schemas.microsoft.com/office/drawing/2014/main" id="{7CD8E878-12C7-5352-7166-BC5490CF56D9}"/>
              </a:ext>
            </a:extLst>
          </p:cNvPr>
          <p:cNvSpPr>
            <a:spLocks noGrp="1"/>
          </p:cNvSpPr>
          <p:nvPr>
            <p:ph sz="quarter" idx="18"/>
          </p:nvPr>
        </p:nvSpPr>
        <p:spPr>
          <a:xfrm>
            <a:off x="522798" y="5491465"/>
            <a:ext cx="11152965" cy="467239"/>
          </a:xfrm>
        </p:spPr>
        <p:txBody>
          <a:bodyPr wrap="square" lIns="0" tIns="18000" rIns="0" bIns="18000" anchor="ctr" anchorCtr="0">
            <a:spAutoFit/>
          </a:bodyPr>
          <a:lstStyle/>
          <a:p>
            <a:pPr marL="0" indent="0">
              <a:buNone/>
            </a:pPr>
            <a:r>
              <a:rPr lang="en-US" sz="2800" dirty="0"/>
              <a:t>rescheduled, with new thread being started on each one.</a:t>
            </a:r>
          </a:p>
        </p:txBody>
      </p:sp>
    </p:spTree>
    <p:extLst>
      <p:ext uri="{BB962C8B-B14F-4D97-AF65-F5344CB8AC3E}">
        <p14:creationId xmlns:p14="http://schemas.microsoft.com/office/powerpoint/2010/main" val="270700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2D14-4C2D-A7D1-F841-C144F3DC3639}"/>
              </a:ext>
            </a:extLst>
          </p:cNvPr>
          <p:cNvSpPr>
            <a:spLocks noGrp="1"/>
          </p:cNvSpPr>
          <p:nvPr>
            <p:ph type="title"/>
          </p:nvPr>
        </p:nvSpPr>
        <p:spPr>
          <a:xfrm>
            <a:off x="521959" y="304735"/>
            <a:ext cx="11154104" cy="559572"/>
          </a:xfrm>
        </p:spPr>
        <p:txBody>
          <a:bodyPr wrap="square" lIns="0" tIns="18000" rIns="0" bIns="18000" anchor="ctr" anchorCtr="0">
            <a:spAutoFit/>
          </a:bodyPr>
          <a:lstStyle/>
          <a:p>
            <a:r>
              <a:rPr lang="en-US" sz="3400" dirty="0"/>
              <a:t>Gang Scheduling (3)</a:t>
            </a:r>
          </a:p>
        </p:txBody>
      </p:sp>
      <p:pic>
        <p:nvPicPr>
          <p:cNvPr id="16" name="Picture 15" descr="The figure illustrates the gang scheduling.&#10;Long description is available in notes, Press F6.">
            <a:extLst>
              <a:ext uri="{FF2B5EF4-FFF2-40B4-BE49-F238E27FC236}">
                <a16:creationId xmlns:a16="http://schemas.microsoft.com/office/drawing/2014/main" id="{90DA66F8-D6D0-55AA-B946-26955D2B9D1B}"/>
              </a:ext>
            </a:extLst>
          </p:cNvPr>
          <p:cNvPicPr>
            <a:picLocks noChangeAspect="1"/>
          </p:cNvPicPr>
          <p:nvPr/>
        </p:nvPicPr>
        <p:blipFill>
          <a:blip r:embed="rId3"/>
          <a:stretch>
            <a:fillRect/>
          </a:stretch>
        </p:blipFill>
        <p:spPr>
          <a:xfrm>
            <a:off x="3377663" y="1093076"/>
            <a:ext cx="5437355" cy="2950461"/>
          </a:xfrm>
          <a:prstGeom prst="rect">
            <a:avLst/>
          </a:prstGeom>
        </p:spPr>
      </p:pic>
      <p:sp>
        <p:nvSpPr>
          <p:cNvPr id="3" name="Content Placeholder 2">
            <a:extLst>
              <a:ext uri="{FF2B5EF4-FFF2-40B4-BE49-F238E27FC236}">
                <a16:creationId xmlns:a16="http://schemas.microsoft.com/office/drawing/2014/main" id="{2F58E7C3-288D-6E6C-84D9-FA1E667A5874}"/>
              </a:ext>
            </a:extLst>
          </p:cNvPr>
          <p:cNvSpPr>
            <a:spLocks noGrp="1"/>
          </p:cNvSpPr>
          <p:nvPr>
            <p:ph sz="quarter" idx="12"/>
          </p:nvPr>
        </p:nvSpPr>
        <p:spPr>
          <a:xfrm>
            <a:off x="4764255" y="4381992"/>
            <a:ext cx="3008641" cy="313350"/>
          </a:xfrm>
        </p:spPr>
        <p:txBody>
          <a:bodyPr wrap="square" lIns="0" tIns="18000" rIns="0" bIns="18000" anchor="ctr" anchorCtr="0">
            <a:spAutoFit/>
          </a:bodyPr>
          <a:lstStyle/>
          <a:p>
            <a:pPr marL="0" indent="0">
              <a:buNone/>
            </a:pPr>
            <a:r>
              <a:rPr lang="en-US" sz="1800" dirty="0"/>
              <a:t>Figure 8.15 Gang scheduling.</a:t>
            </a:r>
          </a:p>
        </p:txBody>
      </p:sp>
      <p:sp>
        <p:nvSpPr>
          <p:cNvPr id="4" name="Content Placeholder 3">
            <a:extLst>
              <a:ext uri="{FF2B5EF4-FFF2-40B4-BE49-F238E27FC236}">
                <a16:creationId xmlns:a16="http://schemas.microsoft.com/office/drawing/2014/main" id="{786EBBCF-C70E-05BA-98F0-12CB1B809284}"/>
              </a:ext>
            </a:extLst>
          </p:cNvPr>
          <p:cNvSpPr>
            <a:spLocks noGrp="1"/>
          </p:cNvSpPr>
          <p:nvPr>
            <p:ph sz="quarter" idx="13"/>
          </p:nvPr>
        </p:nvSpPr>
        <p:spPr>
          <a:xfrm>
            <a:off x="522797" y="4844709"/>
            <a:ext cx="11153265" cy="467239"/>
          </a:xfrm>
        </p:spPr>
        <p:txBody>
          <a:bodyPr wrap="square" lIns="0" tIns="18000" rIns="0" bIns="18000" anchor="ctr" anchorCtr="0">
            <a:spAutoFit/>
          </a:bodyPr>
          <a:lstStyle/>
          <a:p>
            <a:pPr marL="0" indent="0">
              <a:buSzPts val="2400"/>
              <a:buNone/>
            </a:pPr>
            <a:r>
              <a:rPr lang="en-US" sz="2800" dirty="0"/>
              <a:t>If possible, all threads of process run together, at the same</a:t>
            </a:r>
          </a:p>
        </p:txBody>
      </p:sp>
      <p:sp>
        <p:nvSpPr>
          <p:cNvPr id="5" name="Content Placeholder 4">
            <a:extLst>
              <a:ext uri="{FF2B5EF4-FFF2-40B4-BE49-F238E27FC236}">
                <a16:creationId xmlns:a16="http://schemas.microsoft.com/office/drawing/2014/main" id="{14A84352-A4AD-646B-83AC-D357594754E0}"/>
              </a:ext>
            </a:extLst>
          </p:cNvPr>
          <p:cNvSpPr>
            <a:spLocks noGrp="1"/>
          </p:cNvSpPr>
          <p:nvPr>
            <p:ph sz="quarter" idx="14"/>
          </p:nvPr>
        </p:nvSpPr>
        <p:spPr>
          <a:xfrm>
            <a:off x="526994" y="5404807"/>
            <a:ext cx="3902132" cy="467239"/>
          </a:xfrm>
        </p:spPr>
        <p:txBody>
          <a:bodyPr wrap="square" lIns="0" tIns="18000" rIns="0" bIns="18000" anchor="ctr" anchorCtr="0">
            <a:spAutoFit/>
          </a:bodyPr>
          <a:lstStyle/>
          <a:p>
            <a:pPr marL="0" indent="0">
              <a:buNone/>
            </a:pPr>
            <a:r>
              <a:rPr lang="en-US" sz="2800" dirty="0"/>
              <a:t>time, on different </a:t>
            </a:r>
            <a:r>
              <a:rPr lang="en-US" sz="2800" spc="-300" dirty="0"/>
              <a:t>C P </a:t>
            </a:r>
            <a:r>
              <a:rPr lang="en-US" sz="2800" dirty="0"/>
              <a:t>Us</a:t>
            </a:r>
          </a:p>
        </p:txBody>
      </p:sp>
      <p:graphicFrame>
        <p:nvGraphicFramePr>
          <p:cNvPr id="10" name="Object 9" descr="A right headed arrow.">
            <a:extLst>
              <a:ext uri="{FF2B5EF4-FFF2-40B4-BE49-F238E27FC236}">
                <a16:creationId xmlns:a16="http://schemas.microsoft.com/office/drawing/2014/main" id="{79AC22FC-E022-7896-AA3E-47B97F8E02E9}"/>
              </a:ext>
            </a:extLst>
          </p:cNvPr>
          <p:cNvGraphicFramePr>
            <a:graphicFrameLocks noChangeAspect="1"/>
          </p:cNvGraphicFramePr>
          <p:nvPr>
            <p:extLst>
              <p:ext uri="{D42A27DB-BD31-4B8C-83A1-F6EECF244321}">
                <p14:modId xmlns:p14="http://schemas.microsoft.com/office/powerpoint/2010/main" val="4023365372"/>
              </p:ext>
            </p:extLst>
          </p:nvPr>
        </p:nvGraphicFramePr>
        <p:xfrm>
          <a:off x="4541397" y="5561599"/>
          <a:ext cx="393223" cy="236538"/>
        </p:xfrm>
        <a:graphic>
          <a:graphicData uri="http://schemas.openxmlformats.org/presentationml/2006/ole">
            <mc:AlternateContent xmlns:mc="http://schemas.openxmlformats.org/markup-compatibility/2006">
              <mc:Choice xmlns:v="urn:schemas-microsoft-com:vml" Requires="v">
                <p:oleObj name="Equation" r:id="rId4" imgW="190440" imgH="152280" progId="Equation.DSMT4">
                  <p:embed/>
                </p:oleObj>
              </mc:Choice>
              <mc:Fallback>
                <p:oleObj name="Equation" r:id="rId4" imgW="190440" imgH="152280" progId="Equation.DSMT4">
                  <p:embed/>
                  <p:pic>
                    <p:nvPicPr>
                      <p:cNvPr id="23" name="Object 22" descr="A right headed arrow.">
                        <a:extLst>
                          <a:ext uri="{FF2B5EF4-FFF2-40B4-BE49-F238E27FC236}">
                            <a16:creationId xmlns:a16="http://schemas.microsoft.com/office/drawing/2014/main" id="{B2308A90-9610-2AFC-62C0-1B83A052E027}"/>
                          </a:ext>
                        </a:extLst>
                      </p:cNvPr>
                      <p:cNvPicPr/>
                      <p:nvPr/>
                    </p:nvPicPr>
                    <p:blipFill>
                      <a:blip r:embed="rId5"/>
                      <a:stretch>
                        <a:fillRect/>
                      </a:stretch>
                    </p:blipFill>
                    <p:spPr>
                      <a:xfrm>
                        <a:off x="4541397" y="5561599"/>
                        <a:ext cx="393223" cy="236538"/>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B2ABA224-8675-60C6-14F2-A848243C4555}"/>
              </a:ext>
            </a:extLst>
          </p:cNvPr>
          <p:cNvSpPr>
            <a:spLocks noGrp="1"/>
          </p:cNvSpPr>
          <p:nvPr>
            <p:ph sz="quarter" idx="15"/>
          </p:nvPr>
        </p:nvSpPr>
        <p:spPr>
          <a:xfrm>
            <a:off x="5202257" y="5404807"/>
            <a:ext cx="5389543" cy="467239"/>
          </a:xfrm>
        </p:spPr>
        <p:txBody>
          <a:bodyPr wrap="square" lIns="0" tIns="18000" rIns="0" bIns="18000" anchor="ctr" anchorCtr="0">
            <a:spAutoFit/>
          </a:bodyPr>
          <a:lstStyle/>
          <a:p>
            <a:pPr marL="0" indent="0">
              <a:buNone/>
            </a:pPr>
            <a:r>
              <a:rPr lang="en-US" sz="2800" dirty="0"/>
              <a:t>if one of them sends a request to</a:t>
            </a:r>
          </a:p>
        </p:txBody>
      </p:sp>
      <p:sp>
        <p:nvSpPr>
          <p:cNvPr id="7" name="Content Placeholder 6">
            <a:extLst>
              <a:ext uri="{FF2B5EF4-FFF2-40B4-BE49-F238E27FC236}">
                <a16:creationId xmlns:a16="http://schemas.microsoft.com/office/drawing/2014/main" id="{BC6026F7-48D6-C6CF-6073-7C906EC12201}"/>
              </a:ext>
            </a:extLst>
          </p:cNvPr>
          <p:cNvSpPr>
            <a:spLocks noGrp="1"/>
          </p:cNvSpPr>
          <p:nvPr>
            <p:ph sz="quarter" idx="16"/>
          </p:nvPr>
        </p:nvSpPr>
        <p:spPr>
          <a:xfrm>
            <a:off x="526241" y="5913384"/>
            <a:ext cx="8110614" cy="467239"/>
          </a:xfrm>
        </p:spPr>
        <p:txBody>
          <a:bodyPr wrap="square" lIns="0" tIns="18000" rIns="0" bIns="18000" anchor="ctr" anchorCtr="0">
            <a:spAutoFit/>
          </a:bodyPr>
          <a:lstStyle/>
          <a:p>
            <a:pPr marL="0" indent="0">
              <a:spcBef>
                <a:spcPts val="600"/>
              </a:spcBef>
              <a:buNone/>
            </a:pPr>
            <a:r>
              <a:rPr lang="en-US" sz="2800" dirty="0"/>
              <a:t>another, it will get the message immediately</a:t>
            </a:r>
          </a:p>
        </p:txBody>
      </p:sp>
    </p:spTree>
    <p:extLst>
      <p:ext uri="{BB962C8B-B14F-4D97-AF65-F5344CB8AC3E}">
        <p14:creationId xmlns:p14="http://schemas.microsoft.com/office/powerpoint/2010/main" val="2825996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2D14-4C2D-A7D1-F841-C144F3DC3639}"/>
              </a:ext>
            </a:extLst>
          </p:cNvPr>
          <p:cNvSpPr>
            <a:spLocks noGrp="1"/>
          </p:cNvSpPr>
          <p:nvPr>
            <p:ph type="title"/>
          </p:nvPr>
        </p:nvSpPr>
        <p:spPr>
          <a:xfrm>
            <a:off x="521959" y="304396"/>
            <a:ext cx="11154104" cy="559572"/>
          </a:xfrm>
        </p:spPr>
        <p:txBody>
          <a:bodyPr wrap="square" lIns="0" tIns="18000" rIns="0" bIns="18000" anchor="ctr" anchorCtr="0">
            <a:spAutoFit/>
          </a:bodyPr>
          <a:lstStyle/>
          <a:p>
            <a:r>
              <a:rPr lang="en-US" sz="3400" dirty="0"/>
              <a:t>Scheduling for Security</a:t>
            </a:r>
          </a:p>
        </p:txBody>
      </p:sp>
      <p:sp>
        <p:nvSpPr>
          <p:cNvPr id="3" name="Content Placeholder 2">
            <a:extLst>
              <a:ext uri="{FF2B5EF4-FFF2-40B4-BE49-F238E27FC236}">
                <a16:creationId xmlns:a16="http://schemas.microsoft.com/office/drawing/2014/main" id="{2F58E7C3-288D-6E6C-84D9-FA1E667A5874}"/>
              </a:ext>
            </a:extLst>
          </p:cNvPr>
          <p:cNvSpPr>
            <a:spLocks noGrp="1"/>
          </p:cNvSpPr>
          <p:nvPr>
            <p:ph sz="quarter" idx="12"/>
          </p:nvPr>
        </p:nvSpPr>
        <p:spPr>
          <a:xfrm>
            <a:off x="521959" y="1095121"/>
            <a:ext cx="11154103" cy="467239"/>
          </a:xfrm>
        </p:spPr>
        <p:txBody>
          <a:bodyPr wrap="square" lIns="0" tIns="18000" rIns="0" bIns="18000" anchor="ctr" anchorCtr="0">
            <a:spAutoFit/>
          </a:bodyPr>
          <a:lstStyle/>
          <a:p>
            <a:pPr marL="0" indent="0">
              <a:buNone/>
            </a:pPr>
            <a:r>
              <a:rPr lang="en-US" sz="2800" dirty="0"/>
              <a:t>Security issues complicate scheduling</a:t>
            </a:r>
            <a:endParaRPr lang="en-US" sz="1800" dirty="0"/>
          </a:p>
        </p:txBody>
      </p:sp>
      <p:sp>
        <p:nvSpPr>
          <p:cNvPr id="4" name="Content Placeholder 3">
            <a:extLst>
              <a:ext uri="{FF2B5EF4-FFF2-40B4-BE49-F238E27FC236}">
                <a16:creationId xmlns:a16="http://schemas.microsoft.com/office/drawing/2014/main" id="{786EBBCF-C70E-05BA-98F0-12CB1B809284}"/>
              </a:ext>
            </a:extLst>
          </p:cNvPr>
          <p:cNvSpPr>
            <a:spLocks noGrp="1"/>
          </p:cNvSpPr>
          <p:nvPr>
            <p:ph sz="quarter" idx="13"/>
          </p:nvPr>
        </p:nvSpPr>
        <p:spPr>
          <a:xfrm>
            <a:off x="522796" y="1798811"/>
            <a:ext cx="11152967" cy="3714281"/>
          </a:xfrm>
        </p:spPr>
        <p:txBody>
          <a:bodyPr wrap="square" lIns="0" tIns="18000" rIns="0" bIns="18000" anchor="ctr" anchorCtr="0">
            <a:spAutoFit/>
          </a:bodyPr>
          <a:lstStyle/>
          <a:p>
            <a:pPr marL="944118" lvl="1" indent="-457200">
              <a:buSzPts val="2400"/>
            </a:pPr>
            <a:r>
              <a:rPr lang="en-US" sz="2800" dirty="0"/>
              <a:t>Hyper-threads share core’s resources and interfere with each other</a:t>
            </a:r>
          </a:p>
          <a:p>
            <a:pPr marL="944118" lvl="1" indent="-457200">
              <a:buSzPts val="2400"/>
            </a:pPr>
            <a:r>
              <a:rPr lang="en-US" sz="2800" dirty="0"/>
              <a:t>Facilitates </a:t>
            </a:r>
            <a:r>
              <a:rPr lang="en-US" sz="2800" b="1" dirty="0"/>
              <a:t>side channel </a:t>
            </a:r>
            <a:r>
              <a:rPr lang="en-US" sz="2800" dirty="0"/>
              <a:t>attacks (see Chapter 9)</a:t>
            </a:r>
          </a:p>
          <a:p>
            <a:pPr marL="944118" lvl="1" indent="-457200">
              <a:buSzPts val="2400"/>
            </a:pPr>
            <a:r>
              <a:rPr lang="en-US" sz="2800" dirty="0"/>
              <a:t>Scheduler can help prevent attackers from using specific side channels</a:t>
            </a:r>
          </a:p>
          <a:p>
            <a:pPr marL="944118" lvl="1" indent="-457200">
              <a:buSzPts val="2400"/>
            </a:pPr>
            <a:r>
              <a:rPr lang="en-US" sz="2800" dirty="0"/>
              <a:t>Example of consequences: Open</a:t>
            </a:r>
            <a:r>
              <a:rPr lang="en-US" sz="2800" spc="-300" dirty="0"/>
              <a:t> B S </a:t>
            </a:r>
            <a:r>
              <a:rPr lang="en-US" sz="2800" dirty="0"/>
              <a:t>D decided to disable Simultaneous Multithreading (</a:t>
            </a:r>
            <a:r>
              <a:rPr lang="en-US" sz="2800" spc="-300" dirty="0"/>
              <a:t>S M </a:t>
            </a:r>
            <a:r>
              <a:rPr lang="en-US" sz="2800" dirty="0"/>
              <a:t>T) altogether because of security</a:t>
            </a:r>
            <a:endParaRPr lang="en-US" sz="1800" dirty="0"/>
          </a:p>
        </p:txBody>
      </p:sp>
    </p:spTree>
    <p:extLst>
      <p:ext uri="{BB962C8B-B14F-4D97-AF65-F5344CB8AC3E}">
        <p14:creationId xmlns:p14="http://schemas.microsoft.com/office/powerpoint/2010/main" val="4107307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2D14-4C2D-A7D1-F841-C144F3DC3639}"/>
              </a:ext>
            </a:extLst>
          </p:cNvPr>
          <p:cNvSpPr>
            <a:spLocks noGrp="1"/>
          </p:cNvSpPr>
          <p:nvPr>
            <p:ph type="title"/>
          </p:nvPr>
        </p:nvSpPr>
        <p:spPr>
          <a:xfrm>
            <a:off x="1954305" y="2913613"/>
            <a:ext cx="8240620" cy="713460"/>
          </a:xfrm>
        </p:spPr>
        <p:txBody>
          <a:bodyPr wrap="square" lIns="0" tIns="18000" rIns="0" bIns="18000" anchor="ctr" anchorCtr="0">
            <a:spAutoFit/>
          </a:bodyPr>
          <a:lstStyle/>
          <a:p>
            <a:pPr algn="ctr"/>
            <a:r>
              <a:rPr lang="en-US" sz="4400"/>
              <a:t>Multicomputers</a:t>
            </a:r>
            <a:endParaRPr lang="en-US" sz="4400" dirty="0"/>
          </a:p>
        </p:txBody>
      </p:sp>
    </p:spTree>
    <p:extLst>
      <p:ext uri="{BB962C8B-B14F-4D97-AF65-F5344CB8AC3E}">
        <p14:creationId xmlns:p14="http://schemas.microsoft.com/office/powerpoint/2010/main" val="543982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2D14-4C2D-A7D1-F841-C144F3DC3639}"/>
              </a:ext>
            </a:extLst>
          </p:cNvPr>
          <p:cNvSpPr>
            <a:spLocks noGrp="1"/>
          </p:cNvSpPr>
          <p:nvPr>
            <p:ph type="title"/>
          </p:nvPr>
        </p:nvSpPr>
        <p:spPr>
          <a:xfrm>
            <a:off x="521959" y="304396"/>
            <a:ext cx="8240620" cy="559572"/>
          </a:xfrm>
        </p:spPr>
        <p:txBody>
          <a:bodyPr wrap="square" lIns="0" tIns="18000" rIns="0" bIns="18000" anchor="ctr" anchorCtr="0">
            <a:spAutoFit/>
          </a:bodyPr>
          <a:lstStyle/>
          <a:p>
            <a:r>
              <a:rPr lang="en-US" sz="3400" dirty="0"/>
              <a:t>Interconnection Technology (1)</a:t>
            </a:r>
          </a:p>
        </p:txBody>
      </p:sp>
      <p:pic>
        <p:nvPicPr>
          <p:cNvPr id="6" name="Picture 5" descr="The figure labeled (a) to (f) illustrate various interconnected topologies.&#10;Long description is available in notes, Press F6.">
            <a:extLst>
              <a:ext uri="{FF2B5EF4-FFF2-40B4-BE49-F238E27FC236}">
                <a16:creationId xmlns:a16="http://schemas.microsoft.com/office/drawing/2014/main" id="{6DB899FA-8A56-3D9F-3AA0-B441E35F07A9}"/>
              </a:ext>
            </a:extLst>
          </p:cNvPr>
          <p:cNvPicPr>
            <a:picLocks noChangeAspect="1"/>
          </p:cNvPicPr>
          <p:nvPr/>
        </p:nvPicPr>
        <p:blipFill>
          <a:blip r:embed="rId3"/>
          <a:stretch>
            <a:fillRect/>
          </a:stretch>
        </p:blipFill>
        <p:spPr>
          <a:xfrm>
            <a:off x="3045593" y="1175047"/>
            <a:ext cx="6100817" cy="4312723"/>
          </a:xfrm>
          <a:prstGeom prst="rect">
            <a:avLst/>
          </a:prstGeom>
        </p:spPr>
      </p:pic>
      <p:sp>
        <p:nvSpPr>
          <p:cNvPr id="3" name="Content Placeholder 2">
            <a:extLst>
              <a:ext uri="{FF2B5EF4-FFF2-40B4-BE49-F238E27FC236}">
                <a16:creationId xmlns:a16="http://schemas.microsoft.com/office/drawing/2014/main" id="{2F58E7C3-288D-6E6C-84D9-FA1E667A5874}"/>
              </a:ext>
            </a:extLst>
          </p:cNvPr>
          <p:cNvSpPr>
            <a:spLocks noGrp="1"/>
          </p:cNvSpPr>
          <p:nvPr>
            <p:ph sz="quarter" idx="12"/>
          </p:nvPr>
        </p:nvSpPr>
        <p:spPr>
          <a:xfrm>
            <a:off x="2267579" y="5671848"/>
            <a:ext cx="7682241" cy="590349"/>
          </a:xfrm>
        </p:spPr>
        <p:txBody>
          <a:bodyPr wrap="square" lIns="0" tIns="18000" rIns="0" bIns="18000" anchor="ctr" anchorCtr="0">
            <a:spAutoFit/>
          </a:bodyPr>
          <a:lstStyle/>
          <a:p>
            <a:pPr marL="0" indent="0">
              <a:buNone/>
            </a:pPr>
            <a:r>
              <a:rPr lang="en-US" sz="1800" dirty="0"/>
              <a:t>Figure 8.16 Various interconnect topologies. (a) A single switch. (b) A ring. (c) A grid. (d) A double torus. (e) A cube. (f) A 4D hypercube.</a:t>
            </a:r>
          </a:p>
        </p:txBody>
      </p:sp>
    </p:spTree>
    <p:extLst>
      <p:ext uri="{BB962C8B-B14F-4D97-AF65-F5344CB8AC3E}">
        <p14:creationId xmlns:p14="http://schemas.microsoft.com/office/powerpoint/2010/main" val="127355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2D14-4C2D-A7D1-F841-C144F3DC3639}"/>
              </a:ext>
            </a:extLst>
          </p:cNvPr>
          <p:cNvSpPr>
            <a:spLocks noGrp="1"/>
          </p:cNvSpPr>
          <p:nvPr>
            <p:ph type="title"/>
          </p:nvPr>
        </p:nvSpPr>
        <p:spPr>
          <a:xfrm>
            <a:off x="521959" y="285346"/>
            <a:ext cx="11154104" cy="559572"/>
          </a:xfrm>
        </p:spPr>
        <p:txBody>
          <a:bodyPr wrap="square" lIns="0" tIns="18000" rIns="0" bIns="18000" anchor="ctr" anchorCtr="0">
            <a:spAutoFit/>
          </a:bodyPr>
          <a:lstStyle/>
          <a:p>
            <a:r>
              <a:rPr lang="en-US" sz="3400" dirty="0"/>
              <a:t>Interconnection Technology (2)</a:t>
            </a:r>
          </a:p>
        </p:txBody>
      </p:sp>
      <p:sp>
        <p:nvSpPr>
          <p:cNvPr id="3" name="Content Placeholder 2">
            <a:extLst>
              <a:ext uri="{FF2B5EF4-FFF2-40B4-BE49-F238E27FC236}">
                <a16:creationId xmlns:a16="http://schemas.microsoft.com/office/drawing/2014/main" id="{2F58E7C3-288D-6E6C-84D9-FA1E667A5874}"/>
              </a:ext>
            </a:extLst>
          </p:cNvPr>
          <p:cNvSpPr>
            <a:spLocks noGrp="1"/>
          </p:cNvSpPr>
          <p:nvPr>
            <p:ph sz="quarter" idx="12"/>
          </p:nvPr>
        </p:nvSpPr>
        <p:spPr>
          <a:xfrm>
            <a:off x="521959" y="1111996"/>
            <a:ext cx="11154103" cy="1913789"/>
          </a:xfrm>
        </p:spPr>
        <p:txBody>
          <a:bodyPr wrap="square" lIns="0" tIns="18000" rIns="0" bIns="18000" anchor="ctr" anchorCtr="0">
            <a:spAutoFit/>
          </a:bodyPr>
          <a:lstStyle/>
          <a:p>
            <a:pPr marL="0" indent="0">
              <a:spcBef>
                <a:spcPts val="600"/>
              </a:spcBef>
              <a:buNone/>
            </a:pPr>
            <a:r>
              <a:rPr lang="en-US" sz="2800" dirty="0"/>
              <a:t>Two kinds of switching possible:</a:t>
            </a:r>
          </a:p>
          <a:p>
            <a:pPr marL="342900" indent="-342900">
              <a:spcBef>
                <a:spcPts val="600"/>
              </a:spcBef>
              <a:buSzPts val="2400"/>
            </a:pPr>
            <a:r>
              <a:rPr lang="en-US" sz="2800" dirty="0"/>
              <a:t>Circuit switching (requires setup, but good latency afterward)</a:t>
            </a:r>
          </a:p>
          <a:p>
            <a:pPr marL="342900" indent="-342900">
              <a:spcBef>
                <a:spcPts val="600"/>
              </a:spcBef>
              <a:buSzPts val="2400"/>
            </a:pPr>
            <a:r>
              <a:rPr lang="en-US" sz="2800" dirty="0"/>
              <a:t>Packet switching: route discrete packets (but potentially more latency)</a:t>
            </a:r>
            <a:endParaRPr lang="en-US" sz="1200" dirty="0"/>
          </a:p>
        </p:txBody>
      </p:sp>
    </p:spTree>
    <p:extLst>
      <p:ext uri="{BB962C8B-B14F-4D97-AF65-F5344CB8AC3E}">
        <p14:creationId xmlns:p14="http://schemas.microsoft.com/office/powerpoint/2010/main" val="922328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2D14-4C2D-A7D1-F841-C144F3DC3639}"/>
              </a:ext>
            </a:extLst>
          </p:cNvPr>
          <p:cNvSpPr>
            <a:spLocks noGrp="1"/>
          </p:cNvSpPr>
          <p:nvPr>
            <p:ph type="title"/>
          </p:nvPr>
        </p:nvSpPr>
        <p:spPr>
          <a:xfrm>
            <a:off x="521959" y="304396"/>
            <a:ext cx="11154104" cy="559572"/>
          </a:xfrm>
        </p:spPr>
        <p:txBody>
          <a:bodyPr wrap="square" lIns="0" tIns="18000" rIns="0" bIns="18000" anchor="ctr" anchorCtr="0">
            <a:spAutoFit/>
          </a:bodyPr>
          <a:lstStyle/>
          <a:p>
            <a:r>
              <a:rPr lang="en-US" sz="3400" dirty="0"/>
              <a:t>Interconnection Technology (3)</a:t>
            </a:r>
          </a:p>
        </p:txBody>
      </p:sp>
      <p:pic>
        <p:nvPicPr>
          <p:cNvPr id="5" name="Picture 4" descr="The figures labeled (a), (b), and (c) illustrate store-and-forward packet switching.&#10;Long description is available in notes, Press F6.">
            <a:extLst>
              <a:ext uri="{FF2B5EF4-FFF2-40B4-BE49-F238E27FC236}">
                <a16:creationId xmlns:a16="http://schemas.microsoft.com/office/drawing/2014/main" id="{8756FF12-358D-01B4-B424-450396F7ED2C}"/>
              </a:ext>
            </a:extLst>
          </p:cNvPr>
          <p:cNvPicPr>
            <a:picLocks noChangeAspect="1"/>
          </p:cNvPicPr>
          <p:nvPr/>
        </p:nvPicPr>
        <p:blipFill>
          <a:blip r:embed="rId3"/>
          <a:stretch>
            <a:fillRect/>
          </a:stretch>
        </p:blipFill>
        <p:spPr>
          <a:xfrm>
            <a:off x="2246429" y="1723744"/>
            <a:ext cx="7699820" cy="3445694"/>
          </a:xfrm>
          <a:prstGeom prst="rect">
            <a:avLst/>
          </a:prstGeom>
        </p:spPr>
      </p:pic>
      <p:sp>
        <p:nvSpPr>
          <p:cNvPr id="3" name="Content Placeholder 2">
            <a:extLst>
              <a:ext uri="{FF2B5EF4-FFF2-40B4-BE49-F238E27FC236}">
                <a16:creationId xmlns:a16="http://schemas.microsoft.com/office/drawing/2014/main" id="{2F58E7C3-288D-6E6C-84D9-FA1E667A5874}"/>
              </a:ext>
            </a:extLst>
          </p:cNvPr>
          <p:cNvSpPr>
            <a:spLocks noGrp="1"/>
          </p:cNvSpPr>
          <p:nvPr>
            <p:ph sz="quarter" idx="12"/>
          </p:nvPr>
        </p:nvSpPr>
        <p:spPr>
          <a:xfrm>
            <a:off x="3632829" y="5670928"/>
            <a:ext cx="4951741" cy="313350"/>
          </a:xfrm>
        </p:spPr>
        <p:txBody>
          <a:bodyPr wrap="square" lIns="0" tIns="18000" rIns="0" bIns="18000" anchor="ctr" anchorCtr="0">
            <a:spAutoFit/>
          </a:bodyPr>
          <a:lstStyle/>
          <a:p>
            <a:pPr marL="0" indent="0">
              <a:spcBef>
                <a:spcPts val="600"/>
              </a:spcBef>
              <a:buNone/>
            </a:pPr>
            <a:r>
              <a:rPr lang="en-US" sz="1800" dirty="0"/>
              <a:t>Figure 8.17 Store-and-forward packet switching.</a:t>
            </a:r>
          </a:p>
        </p:txBody>
      </p:sp>
    </p:spTree>
    <p:extLst>
      <p:ext uri="{BB962C8B-B14F-4D97-AF65-F5344CB8AC3E}">
        <p14:creationId xmlns:p14="http://schemas.microsoft.com/office/powerpoint/2010/main" val="1717526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2D14-4C2D-A7D1-F841-C144F3DC3639}"/>
              </a:ext>
            </a:extLst>
          </p:cNvPr>
          <p:cNvSpPr>
            <a:spLocks noGrp="1"/>
          </p:cNvSpPr>
          <p:nvPr>
            <p:ph type="title"/>
          </p:nvPr>
        </p:nvSpPr>
        <p:spPr>
          <a:xfrm>
            <a:off x="521959" y="304396"/>
            <a:ext cx="11154104" cy="559572"/>
          </a:xfrm>
        </p:spPr>
        <p:txBody>
          <a:bodyPr wrap="square" lIns="0" tIns="18000" rIns="0" bIns="18000" anchor="ctr" anchorCtr="0">
            <a:spAutoFit/>
          </a:bodyPr>
          <a:lstStyle/>
          <a:p>
            <a:r>
              <a:rPr lang="en-US" sz="3400" dirty="0"/>
              <a:t>Network Interfaces</a:t>
            </a:r>
          </a:p>
        </p:txBody>
      </p:sp>
      <p:pic>
        <p:nvPicPr>
          <p:cNvPr id="6" name="Picture 5" descr="The figure illustrates the position of the network interface boards in a multicomputer.&#10;Long description is available in notes, Press F6.">
            <a:extLst>
              <a:ext uri="{FF2B5EF4-FFF2-40B4-BE49-F238E27FC236}">
                <a16:creationId xmlns:a16="http://schemas.microsoft.com/office/drawing/2014/main" id="{0B5ADD6F-3B2A-E877-9671-61E55399842F}"/>
              </a:ext>
            </a:extLst>
          </p:cNvPr>
          <p:cNvPicPr>
            <a:picLocks noChangeAspect="1"/>
          </p:cNvPicPr>
          <p:nvPr/>
        </p:nvPicPr>
        <p:blipFill>
          <a:blip r:embed="rId3"/>
          <a:stretch>
            <a:fillRect/>
          </a:stretch>
        </p:blipFill>
        <p:spPr>
          <a:xfrm>
            <a:off x="1991100" y="2072832"/>
            <a:ext cx="4947327" cy="2660580"/>
          </a:xfrm>
          <a:prstGeom prst="rect">
            <a:avLst/>
          </a:prstGeom>
        </p:spPr>
      </p:pic>
      <p:sp>
        <p:nvSpPr>
          <p:cNvPr id="4" name="Content Placeholder 3">
            <a:extLst>
              <a:ext uri="{FF2B5EF4-FFF2-40B4-BE49-F238E27FC236}">
                <a16:creationId xmlns:a16="http://schemas.microsoft.com/office/drawing/2014/main" id="{786EBBCF-C70E-05BA-98F0-12CB1B809284}"/>
              </a:ext>
            </a:extLst>
          </p:cNvPr>
          <p:cNvSpPr>
            <a:spLocks noGrp="1"/>
          </p:cNvSpPr>
          <p:nvPr>
            <p:ph sz="quarter" idx="13"/>
          </p:nvPr>
        </p:nvSpPr>
        <p:spPr>
          <a:xfrm>
            <a:off x="7305051" y="2506567"/>
            <a:ext cx="4371012" cy="1329013"/>
          </a:xfrm>
        </p:spPr>
        <p:txBody>
          <a:bodyPr wrap="square" lIns="0" tIns="18000" rIns="0" bIns="18000" anchor="ctr" anchorCtr="0">
            <a:spAutoFit/>
          </a:bodyPr>
          <a:lstStyle/>
          <a:p>
            <a:pPr marL="0" indent="0">
              <a:spcBef>
                <a:spcPts val="600"/>
              </a:spcBef>
              <a:buSzPts val="2400"/>
              <a:buNone/>
            </a:pPr>
            <a:r>
              <a:rPr lang="en-US" sz="2800" dirty="0"/>
              <a:t>Smart </a:t>
            </a:r>
            <a:r>
              <a:rPr lang="en-US" sz="2800" spc="-300" dirty="0"/>
              <a:t>N I </a:t>
            </a:r>
            <a:r>
              <a:rPr lang="en-US" sz="2800" dirty="0"/>
              <a:t>C: </a:t>
            </a:r>
            <a:br>
              <a:rPr lang="en-US" sz="2800" dirty="0"/>
            </a:br>
            <a:r>
              <a:rPr lang="en-US" sz="2800" dirty="0"/>
              <a:t>Has </a:t>
            </a:r>
            <a:r>
              <a:rPr lang="en-US" sz="2800" spc="-300" dirty="0"/>
              <a:t>C P </a:t>
            </a:r>
            <a:r>
              <a:rPr lang="en-US" sz="2800" dirty="0"/>
              <a:t>U and/or </a:t>
            </a:r>
            <a:r>
              <a:rPr lang="en-US" sz="2800" spc="-300" dirty="0"/>
              <a:t>F P G </a:t>
            </a:r>
            <a:r>
              <a:rPr lang="en-US" sz="2800" dirty="0"/>
              <a:t>A in addition to </a:t>
            </a:r>
            <a:r>
              <a:rPr lang="en-US" sz="2800" spc="-300" dirty="0"/>
              <a:t>D M </a:t>
            </a:r>
            <a:r>
              <a:rPr lang="en-US" sz="2800" dirty="0"/>
              <a:t>A channels.</a:t>
            </a:r>
          </a:p>
        </p:txBody>
      </p:sp>
      <p:sp>
        <p:nvSpPr>
          <p:cNvPr id="3" name="Content Placeholder 2">
            <a:extLst>
              <a:ext uri="{FF2B5EF4-FFF2-40B4-BE49-F238E27FC236}">
                <a16:creationId xmlns:a16="http://schemas.microsoft.com/office/drawing/2014/main" id="{2F58E7C3-288D-6E6C-84D9-FA1E667A5874}"/>
              </a:ext>
            </a:extLst>
          </p:cNvPr>
          <p:cNvSpPr>
            <a:spLocks noGrp="1"/>
          </p:cNvSpPr>
          <p:nvPr>
            <p:ph sz="quarter" idx="12"/>
          </p:nvPr>
        </p:nvSpPr>
        <p:spPr>
          <a:xfrm>
            <a:off x="2477129" y="5185574"/>
            <a:ext cx="7263141" cy="313350"/>
          </a:xfrm>
        </p:spPr>
        <p:txBody>
          <a:bodyPr wrap="square" lIns="0" tIns="18000" rIns="0" bIns="18000" anchor="ctr" anchorCtr="0">
            <a:spAutoFit/>
          </a:bodyPr>
          <a:lstStyle/>
          <a:p>
            <a:pPr marL="0" indent="0">
              <a:buNone/>
            </a:pPr>
            <a:r>
              <a:rPr lang="en-US" sz="1800" dirty="0"/>
              <a:t>Figure 8.18 Position of the network interface boards in a multicomputer.</a:t>
            </a:r>
          </a:p>
        </p:txBody>
      </p:sp>
    </p:spTree>
    <p:extLst>
      <p:ext uri="{BB962C8B-B14F-4D97-AF65-F5344CB8AC3E}">
        <p14:creationId xmlns:p14="http://schemas.microsoft.com/office/powerpoint/2010/main" val="1247050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0000-F194-3EEF-B209-F298DFE13BB0}"/>
              </a:ext>
            </a:extLst>
          </p:cNvPr>
          <p:cNvSpPr>
            <a:spLocks noGrp="1"/>
          </p:cNvSpPr>
          <p:nvPr>
            <p:ph type="title"/>
          </p:nvPr>
        </p:nvSpPr>
        <p:spPr>
          <a:xfrm>
            <a:off x="521959" y="304736"/>
            <a:ext cx="11154104" cy="559572"/>
          </a:xfrm>
        </p:spPr>
        <p:txBody>
          <a:bodyPr wrap="square" lIns="0" tIns="18000" rIns="0" bIns="18000" anchor="ctr" anchorCtr="0">
            <a:spAutoFit/>
          </a:bodyPr>
          <a:lstStyle/>
          <a:p>
            <a:r>
              <a:rPr lang="en-US" sz="3400" dirty="0"/>
              <a:t>Low-Level Communication Software</a:t>
            </a:r>
          </a:p>
        </p:txBody>
      </p:sp>
      <p:sp>
        <p:nvSpPr>
          <p:cNvPr id="3" name="Content Placeholder 2">
            <a:extLst>
              <a:ext uri="{FF2B5EF4-FFF2-40B4-BE49-F238E27FC236}">
                <a16:creationId xmlns:a16="http://schemas.microsoft.com/office/drawing/2014/main" id="{284A44B0-66B1-277A-BC7A-759B31E3A490}"/>
              </a:ext>
            </a:extLst>
          </p:cNvPr>
          <p:cNvSpPr>
            <a:spLocks noGrp="1"/>
          </p:cNvSpPr>
          <p:nvPr>
            <p:ph sz="quarter" idx="12"/>
          </p:nvPr>
        </p:nvSpPr>
        <p:spPr>
          <a:xfrm>
            <a:off x="521960" y="1099649"/>
            <a:ext cx="11154103" cy="3006395"/>
          </a:xfrm>
        </p:spPr>
        <p:txBody>
          <a:bodyPr wrap="square" lIns="0" tIns="18000" rIns="0" bIns="18000" anchor="ctr" anchorCtr="0">
            <a:spAutoFit/>
          </a:bodyPr>
          <a:lstStyle/>
          <a:p>
            <a:pPr marL="0" indent="0">
              <a:spcBef>
                <a:spcPts val="600"/>
              </a:spcBef>
              <a:buNone/>
            </a:pPr>
            <a:r>
              <a:rPr lang="en-US" sz="2800" dirty="0"/>
              <a:t>For performance:</a:t>
            </a:r>
          </a:p>
          <a:p>
            <a:pPr marL="342900" indent="-342900">
              <a:spcBef>
                <a:spcPts val="600"/>
              </a:spcBef>
              <a:buSzPts val="2400"/>
            </a:pPr>
            <a:r>
              <a:rPr lang="en-US" sz="2800" dirty="0"/>
              <a:t>Copy data as little as possible</a:t>
            </a:r>
          </a:p>
          <a:p>
            <a:pPr marL="342900" indent="-342900">
              <a:spcBef>
                <a:spcPts val="600"/>
              </a:spcBef>
              <a:buSzPts val="2400"/>
            </a:pPr>
            <a:r>
              <a:rPr lang="en-US" sz="2800" dirty="0"/>
              <a:t>Map </a:t>
            </a:r>
            <a:r>
              <a:rPr lang="en-US" sz="2800" spc="-300" dirty="0"/>
              <a:t>N I </a:t>
            </a:r>
            <a:r>
              <a:rPr lang="en-US" sz="2800" dirty="0"/>
              <a:t>C in user space</a:t>
            </a:r>
          </a:p>
          <a:p>
            <a:pPr marL="342900" indent="-342900">
              <a:spcBef>
                <a:spcPts val="600"/>
              </a:spcBef>
              <a:buSzPts val="2400"/>
            </a:pPr>
            <a:r>
              <a:rPr lang="en-US" sz="2800" dirty="0"/>
              <a:t>Send to destination as immediately as possible</a:t>
            </a:r>
          </a:p>
          <a:p>
            <a:pPr marL="342900" indent="-342900">
              <a:spcBef>
                <a:spcPts val="600"/>
              </a:spcBef>
              <a:buSzPts val="2400"/>
            </a:pPr>
            <a:r>
              <a:rPr lang="en-US" sz="2800" dirty="0"/>
              <a:t>Example: </a:t>
            </a:r>
            <a:r>
              <a:rPr lang="en-US" sz="2800" spc="-300" dirty="0"/>
              <a:t>R D M </a:t>
            </a:r>
            <a:r>
              <a:rPr lang="en-US" sz="2800" dirty="0"/>
              <a:t>A</a:t>
            </a:r>
          </a:p>
          <a:p>
            <a:pPr marL="0" indent="0">
              <a:spcBef>
                <a:spcPts val="600"/>
              </a:spcBef>
              <a:buNone/>
            </a:pPr>
            <a:r>
              <a:rPr lang="en-US" sz="2800" dirty="0"/>
              <a:t>Many </a:t>
            </a:r>
            <a:r>
              <a:rPr lang="en-US" sz="2800" spc="-300" dirty="0"/>
              <a:t>N I </a:t>
            </a:r>
            <a:r>
              <a:rPr lang="en-US" sz="2800" dirty="0"/>
              <a:t>Cs are </a:t>
            </a:r>
            <a:r>
              <a:rPr lang="en-US" sz="2800" dirty="0" err="1"/>
              <a:t>multiqueue</a:t>
            </a:r>
            <a:endParaRPr lang="en-US" sz="2800" dirty="0"/>
          </a:p>
        </p:txBody>
      </p:sp>
      <p:sp>
        <p:nvSpPr>
          <p:cNvPr id="4" name="Content Placeholder 3">
            <a:extLst>
              <a:ext uri="{FF2B5EF4-FFF2-40B4-BE49-F238E27FC236}">
                <a16:creationId xmlns:a16="http://schemas.microsoft.com/office/drawing/2014/main" id="{080388C1-B4FB-37DC-6D66-4D2AFD3D1469}"/>
              </a:ext>
            </a:extLst>
          </p:cNvPr>
          <p:cNvSpPr>
            <a:spLocks noGrp="1"/>
          </p:cNvSpPr>
          <p:nvPr>
            <p:ph sz="quarter" idx="13"/>
          </p:nvPr>
        </p:nvSpPr>
        <p:spPr>
          <a:xfrm>
            <a:off x="522796" y="4433454"/>
            <a:ext cx="253685" cy="467239"/>
          </a:xfrm>
        </p:spPr>
        <p:txBody>
          <a:bodyPr wrap="square" lIns="0" tIns="18000" rIns="0" bIns="18000" anchor="ctr" anchorCtr="0">
            <a:spAutoFit/>
          </a:bodyPr>
          <a:lstStyle/>
          <a:p>
            <a:pPr marL="285750" indent="-285750"/>
            <a:r>
              <a:rPr lang="en-US" sz="2800" dirty="0"/>
              <a:t>  </a:t>
            </a:r>
          </a:p>
        </p:txBody>
      </p:sp>
      <p:graphicFrame>
        <p:nvGraphicFramePr>
          <p:cNvPr id="23" name="Object 22" descr="Greater than 1.">
            <a:extLst>
              <a:ext uri="{FF2B5EF4-FFF2-40B4-BE49-F238E27FC236}">
                <a16:creationId xmlns:a16="http://schemas.microsoft.com/office/drawing/2014/main" id="{B0667157-988D-41C3-8105-F0BF2BA8FC02}"/>
              </a:ext>
            </a:extLst>
          </p:cNvPr>
          <p:cNvGraphicFramePr>
            <a:graphicFrameLocks noChangeAspect="1"/>
          </p:cNvGraphicFramePr>
          <p:nvPr>
            <p:extLst>
              <p:ext uri="{D42A27DB-BD31-4B8C-83A1-F6EECF244321}">
                <p14:modId xmlns:p14="http://schemas.microsoft.com/office/powerpoint/2010/main" val="2215064212"/>
              </p:ext>
            </p:extLst>
          </p:nvPr>
        </p:nvGraphicFramePr>
        <p:xfrm>
          <a:off x="839690" y="4483620"/>
          <a:ext cx="576123" cy="331051"/>
        </p:xfrm>
        <a:graphic>
          <a:graphicData uri="http://schemas.openxmlformats.org/presentationml/2006/ole">
            <mc:AlternateContent xmlns:mc="http://schemas.openxmlformats.org/markup-compatibility/2006">
              <mc:Choice xmlns:v="urn:schemas-microsoft-com:vml" Requires="v">
                <p:oleObj name="Equation" r:id="rId2" imgW="215640" imgH="164880" progId="Equation.DSMT4">
                  <p:embed/>
                </p:oleObj>
              </mc:Choice>
              <mc:Fallback>
                <p:oleObj name="Equation" r:id="rId2" imgW="215640" imgH="164880" progId="Equation.DSMT4">
                  <p:embed/>
                  <p:pic>
                    <p:nvPicPr>
                      <p:cNvPr id="10" name="Object 9" descr="A right headed arrow.">
                        <a:extLst>
                          <a:ext uri="{FF2B5EF4-FFF2-40B4-BE49-F238E27FC236}">
                            <a16:creationId xmlns:a16="http://schemas.microsoft.com/office/drawing/2014/main" id="{79AC22FC-E022-7896-AA3E-47B97F8E02E9}"/>
                          </a:ext>
                        </a:extLst>
                      </p:cNvPr>
                      <p:cNvPicPr/>
                      <p:nvPr/>
                    </p:nvPicPr>
                    <p:blipFill>
                      <a:blip r:embed="rId3"/>
                      <a:stretch>
                        <a:fillRect/>
                      </a:stretch>
                    </p:blipFill>
                    <p:spPr>
                      <a:xfrm>
                        <a:off x="839690" y="4483620"/>
                        <a:ext cx="576123" cy="331051"/>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21A77373-773C-7621-912B-031FAEB4E072}"/>
              </a:ext>
            </a:extLst>
          </p:cNvPr>
          <p:cNvSpPr>
            <a:spLocks noGrp="1"/>
          </p:cNvSpPr>
          <p:nvPr>
            <p:ph sz="quarter" idx="14"/>
          </p:nvPr>
        </p:nvSpPr>
        <p:spPr>
          <a:xfrm>
            <a:off x="1541038" y="4424489"/>
            <a:ext cx="8660237" cy="467239"/>
          </a:xfrm>
        </p:spPr>
        <p:txBody>
          <a:bodyPr wrap="square" lIns="0" tIns="18000" rIns="0" bIns="18000" anchor="ctr" anchorCtr="0">
            <a:spAutoFit/>
          </a:bodyPr>
          <a:lstStyle/>
          <a:p>
            <a:pPr marL="0" indent="0">
              <a:buNone/>
            </a:pPr>
            <a:r>
              <a:rPr lang="en-US" sz="2800" dirty="0"/>
              <a:t>buffer to support multiple users (can map in the buffers</a:t>
            </a:r>
          </a:p>
        </p:txBody>
      </p:sp>
      <p:sp>
        <p:nvSpPr>
          <p:cNvPr id="6" name="Content Placeholder 5">
            <a:extLst>
              <a:ext uri="{FF2B5EF4-FFF2-40B4-BE49-F238E27FC236}">
                <a16:creationId xmlns:a16="http://schemas.microsoft.com/office/drawing/2014/main" id="{63AF6072-402F-7D75-7ED4-9953DA5495D8}"/>
              </a:ext>
            </a:extLst>
          </p:cNvPr>
          <p:cNvSpPr>
            <a:spLocks noGrp="1"/>
          </p:cNvSpPr>
          <p:nvPr>
            <p:ph sz="quarter" idx="15"/>
          </p:nvPr>
        </p:nvSpPr>
        <p:spPr>
          <a:xfrm>
            <a:off x="10391467" y="4471169"/>
            <a:ext cx="1286183" cy="467239"/>
          </a:xfrm>
        </p:spPr>
        <p:txBody>
          <a:bodyPr wrap="square" lIns="0" tIns="18000" rIns="0" bIns="18000" anchor="ctr" anchorCtr="0">
            <a:spAutoFit/>
          </a:bodyPr>
          <a:lstStyle/>
          <a:p>
            <a:pPr marL="0" indent="0">
              <a:buNone/>
            </a:pPr>
            <a:r>
              <a:rPr lang="en-US" sz="2800" dirty="0"/>
              <a:t>directly)</a:t>
            </a:r>
          </a:p>
        </p:txBody>
      </p:sp>
      <p:sp>
        <p:nvSpPr>
          <p:cNvPr id="7" name="Content Placeholder 6">
            <a:extLst>
              <a:ext uri="{FF2B5EF4-FFF2-40B4-BE49-F238E27FC236}">
                <a16:creationId xmlns:a16="http://schemas.microsoft.com/office/drawing/2014/main" id="{5884CDCD-E768-6FDA-40E8-0546EA6F882B}"/>
              </a:ext>
            </a:extLst>
          </p:cNvPr>
          <p:cNvSpPr>
            <a:spLocks noGrp="1"/>
          </p:cNvSpPr>
          <p:nvPr>
            <p:ph sz="quarter" idx="16"/>
          </p:nvPr>
        </p:nvSpPr>
        <p:spPr>
          <a:xfrm>
            <a:off x="522427" y="5118550"/>
            <a:ext cx="11153468" cy="975070"/>
          </a:xfrm>
        </p:spPr>
        <p:txBody>
          <a:bodyPr wrap="square" lIns="0" tIns="18000" rIns="0" bIns="18000" anchor="ctr" anchorCtr="0">
            <a:spAutoFit/>
          </a:bodyPr>
          <a:lstStyle/>
          <a:p>
            <a:pPr marL="0" indent="0">
              <a:spcBef>
                <a:spcPts val="600"/>
              </a:spcBef>
              <a:buNone/>
            </a:pPr>
            <a:r>
              <a:rPr lang="en-US" sz="2800" dirty="0"/>
              <a:t>Many also support core affinity</a:t>
            </a:r>
          </a:p>
          <a:p>
            <a:pPr marL="342900" indent="-342900">
              <a:spcBef>
                <a:spcPts val="600"/>
              </a:spcBef>
            </a:pPr>
            <a:r>
              <a:rPr lang="en-US" sz="2800" dirty="0"/>
              <a:t>Send packets of the same stream to the same core</a:t>
            </a:r>
          </a:p>
        </p:txBody>
      </p:sp>
    </p:spTree>
    <p:extLst>
      <p:ext uri="{BB962C8B-B14F-4D97-AF65-F5344CB8AC3E}">
        <p14:creationId xmlns:p14="http://schemas.microsoft.com/office/powerpoint/2010/main" val="668875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0000-F194-3EEF-B209-F298DFE13BB0}"/>
              </a:ext>
            </a:extLst>
          </p:cNvPr>
          <p:cNvSpPr>
            <a:spLocks noGrp="1"/>
          </p:cNvSpPr>
          <p:nvPr>
            <p:ph type="title"/>
          </p:nvPr>
        </p:nvSpPr>
        <p:spPr>
          <a:xfrm>
            <a:off x="523315" y="305753"/>
            <a:ext cx="11152748" cy="559572"/>
          </a:xfrm>
        </p:spPr>
        <p:txBody>
          <a:bodyPr wrap="square" lIns="0" tIns="18000" rIns="0" bIns="18000" anchor="ctr" anchorCtr="0">
            <a:spAutoFit/>
          </a:bodyPr>
          <a:lstStyle/>
          <a:p>
            <a:r>
              <a:rPr lang="en-US" sz="3400" dirty="0"/>
              <a:t>User-level Communication Software</a:t>
            </a:r>
          </a:p>
        </p:txBody>
      </p:sp>
      <p:sp>
        <p:nvSpPr>
          <p:cNvPr id="3" name="Content Placeholder 2">
            <a:extLst>
              <a:ext uri="{FF2B5EF4-FFF2-40B4-BE49-F238E27FC236}">
                <a16:creationId xmlns:a16="http://schemas.microsoft.com/office/drawing/2014/main" id="{284A44B0-66B1-277A-BC7A-759B31E3A490}"/>
              </a:ext>
            </a:extLst>
          </p:cNvPr>
          <p:cNvSpPr>
            <a:spLocks noGrp="1"/>
          </p:cNvSpPr>
          <p:nvPr>
            <p:ph sz="quarter" idx="12"/>
          </p:nvPr>
        </p:nvSpPr>
        <p:spPr>
          <a:xfrm>
            <a:off x="523315" y="1092953"/>
            <a:ext cx="11152748" cy="1482901"/>
          </a:xfrm>
        </p:spPr>
        <p:txBody>
          <a:bodyPr wrap="square" lIns="0" tIns="18000" rIns="0" bIns="18000" anchor="ctr" anchorCtr="0">
            <a:spAutoFit/>
          </a:bodyPr>
          <a:lstStyle/>
          <a:p>
            <a:pPr marL="0" indent="0">
              <a:spcBef>
                <a:spcPts val="600"/>
              </a:spcBef>
              <a:buNone/>
            </a:pPr>
            <a:r>
              <a:rPr lang="en-US" sz="2800" dirty="0"/>
              <a:t>At barest minimum, can be reduced to two (library) calls:</a:t>
            </a:r>
          </a:p>
          <a:p>
            <a:pPr marL="342900" indent="-342900">
              <a:spcBef>
                <a:spcPts val="600"/>
              </a:spcBef>
              <a:buSzPts val="2400"/>
            </a:pPr>
            <a:r>
              <a:rPr lang="en-US" sz="2800" dirty="0"/>
              <a:t>send(</a:t>
            </a:r>
            <a:r>
              <a:rPr lang="en-US" sz="2800" dirty="0" err="1"/>
              <a:t>dest</a:t>
            </a:r>
            <a:r>
              <a:rPr lang="en-US" sz="2800" dirty="0"/>
              <a:t>, &amp;</a:t>
            </a:r>
            <a:r>
              <a:rPr lang="en-US" sz="2800" dirty="0" err="1"/>
              <a:t>mptr</a:t>
            </a:r>
            <a:r>
              <a:rPr lang="en-US" sz="2800" dirty="0"/>
              <a:t>);</a:t>
            </a:r>
          </a:p>
          <a:p>
            <a:pPr marL="342900" indent="-342900">
              <a:spcBef>
                <a:spcPts val="600"/>
              </a:spcBef>
              <a:buSzPts val="2400"/>
            </a:pPr>
            <a:r>
              <a:rPr lang="en-US" sz="2800" dirty="0"/>
              <a:t>receive(</a:t>
            </a:r>
            <a:r>
              <a:rPr lang="en-US" sz="2800" dirty="0" err="1"/>
              <a:t>addr</a:t>
            </a:r>
            <a:r>
              <a:rPr lang="en-US" sz="2800" dirty="0"/>
              <a:t>, &amp;</a:t>
            </a:r>
            <a:r>
              <a:rPr lang="en-US" sz="2800" dirty="0" err="1"/>
              <a:t>mptr</a:t>
            </a:r>
            <a:r>
              <a:rPr lang="en-US" sz="2800" dirty="0"/>
              <a:t>)</a:t>
            </a:r>
          </a:p>
        </p:txBody>
      </p:sp>
      <p:sp>
        <p:nvSpPr>
          <p:cNvPr id="4" name="Content Placeholder 3">
            <a:extLst>
              <a:ext uri="{FF2B5EF4-FFF2-40B4-BE49-F238E27FC236}">
                <a16:creationId xmlns:a16="http://schemas.microsoft.com/office/drawing/2014/main" id="{218E0D9E-1826-3C12-F47B-95E7DC3B3D92}"/>
              </a:ext>
            </a:extLst>
          </p:cNvPr>
          <p:cNvSpPr>
            <a:spLocks noGrp="1"/>
          </p:cNvSpPr>
          <p:nvPr>
            <p:ph sz="quarter" idx="13"/>
          </p:nvPr>
        </p:nvSpPr>
        <p:spPr>
          <a:xfrm>
            <a:off x="523315" y="2734889"/>
            <a:ext cx="11152748" cy="467239"/>
          </a:xfrm>
        </p:spPr>
        <p:txBody>
          <a:bodyPr wrap="square" lIns="0" tIns="18000" rIns="0" bIns="18000" anchor="ctr" anchorCtr="0">
            <a:spAutoFit/>
          </a:bodyPr>
          <a:lstStyle/>
          <a:p>
            <a:pPr marL="0" indent="0">
              <a:spcBef>
                <a:spcPts val="600"/>
              </a:spcBef>
              <a:buNone/>
            </a:pPr>
            <a:r>
              <a:rPr lang="en-US" sz="2800" dirty="0"/>
              <a:t>The question is: how are they implemented?</a:t>
            </a:r>
          </a:p>
        </p:txBody>
      </p:sp>
    </p:spTree>
    <p:extLst>
      <p:ext uri="{BB962C8B-B14F-4D97-AF65-F5344CB8AC3E}">
        <p14:creationId xmlns:p14="http://schemas.microsoft.com/office/powerpoint/2010/main" val="1866518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C358B18-4BDA-A8DF-2926-6A16DF2B987F}"/>
              </a:ext>
            </a:extLst>
          </p:cNvPr>
          <p:cNvSpPr>
            <a:spLocks noGrp="1"/>
          </p:cNvSpPr>
          <p:nvPr>
            <p:ph type="title"/>
          </p:nvPr>
        </p:nvSpPr>
        <p:spPr>
          <a:xfrm>
            <a:off x="522325" y="288002"/>
            <a:ext cx="11153738" cy="559572"/>
          </a:xfrm>
        </p:spPr>
        <p:txBody>
          <a:bodyPr wrap="square" lIns="0" tIns="18000" rIns="0" bIns="18000" anchor="ctr" anchorCtr="0">
            <a:spAutoFit/>
          </a:bodyPr>
          <a:lstStyle/>
          <a:p>
            <a:r>
              <a:rPr lang="en-US" sz="3400" dirty="0"/>
              <a:t>Multiple Processor Systems</a:t>
            </a:r>
          </a:p>
        </p:txBody>
      </p:sp>
      <p:pic>
        <p:nvPicPr>
          <p:cNvPr id="11" name="Picture 10" descr="The figure illustrates in three parts: (a) A shared-memory multiprocessor. (b) A message-passing multicomputer. (c) A wide-area distributed system.&#10;Long description is available in notes, Press F6.">
            <a:extLst>
              <a:ext uri="{FF2B5EF4-FFF2-40B4-BE49-F238E27FC236}">
                <a16:creationId xmlns:a16="http://schemas.microsoft.com/office/drawing/2014/main" id="{8A72DA2D-D501-CD33-577E-ED655C26E4FC}"/>
              </a:ext>
            </a:extLst>
          </p:cNvPr>
          <p:cNvPicPr>
            <a:picLocks noChangeAspect="1"/>
          </p:cNvPicPr>
          <p:nvPr/>
        </p:nvPicPr>
        <p:blipFill>
          <a:blip r:embed="rId3"/>
          <a:stretch>
            <a:fillRect/>
          </a:stretch>
        </p:blipFill>
        <p:spPr>
          <a:xfrm>
            <a:off x="2403968" y="1759684"/>
            <a:ext cx="7384064" cy="2938454"/>
          </a:xfrm>
          <a:prstGeom prst="rect">
            <a:avLst/>
          </a:prstGeom>
        </p:spPr>
      </p:pic>
      <p:sp>
        <p:nvSpPr>
          <p:cNvPr id="13" name="Content Placeholder 12">
            <a:extLst>
              <a:ext uri="{FF2B5EF4-FFF2-40B4-BE49-F238E27FC236}">
                <a16:creationId xmlns:a16="http://schemas.microsoft.com/office/drawing/2014/main" id="{2A75C72C-B611-F9ED-3F30-217D9BA036DF}"/>
              </a:ext>
            </a:extLst>
          </p:cNvPr>
          <p:cNvSpPr>
            <a:spLocks noGrp="1"/>
          </p:cNvSpPr>
          <p:nvPr>
            <p:ph sz="quarter" idx="12"/>
          </p:nvPr>
        </p:nvSpPr>
        <p:spPr>
          <a:xfrm>
            <a:off x="2619137" y="5224399"/>
            <a:ext cx="6987404" cy="590349"/>
          </a:xfrm>
        </p:spPr>
        <p:txBody>
          <a:bodyPr wrap="square" lIns="0" tIns="18000" rIns="0" bIns="18000" anchor="ctr" anchorCtr="0">
            <a:spAutoFit/>
          </a:bodyPr>
          <a:lstStyle/>
          <a:p>
            <a:pPr marL="0" indent="0">
              <a:spcBef>
                <a:spcPts val="600"/>
              </a:spcBef>
              <a:buNone/>
            </a:pPr>
            <a:r>
              <a:rPr lang="en-US" sz="1800" dirty="0"/>
              <a:t>Figure 8.1 (a) Shared-memory multiprocessor. (b) Message-passing multicomputer. (c) Wide area distributed system</a:t>
            </a:r>
          </a:p>
        </p:txBody>
      </p:sp>
    </p:spTree>
    <p:extLst>
      <p:ext uri="{BB962C8B-B14F-4D97-AF65-F5344CB8AC3E}">
        <p14:creationId xmlns:p14="http://schemas.microsoft.com/office/powerpoint/2010/main" val="2421770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2D14-4C2D-A7D1-F841-C144F3DC3639}"/>
              </a:ext>
            </a:extLst>
          </p:cNvPr>
          <p:cNvSpPr>
            <a:spLocks noGrp="1"/>
          </p:cNvSpPr>
          <p:nvPr>
            <p:ph type="title"/>
          </p:nvPr>
        </p:nvSpPr>
        <p:spPr>
          <a:xfrm>
            <a:off x="523315" y="304631"/>
            <a:ext cx="11152748" cy="559572"/>
          </a:xfrm>
        </p:spPr>
        <p:txBody>
          <a:bodyPr wrap="square" lIns="0" tIns="18000" rIns="0" bIns="18000" anchor="ctr" anchorCtr="0">
            <a:spAutoFit/>
          </a:bodyPr>
          <a:lstStyle/>
          <a:p>
            <a:r>
              <a:rPr lang="en-US" sz="3400" dirty="0"/>
              <a:t>Blocking versus Nonblocking Calls (1)</a:t>
            </a:r>
          </a:p>
        </p:txBody>
      </p:sp>
      <p:pic>
        <p:nvPicPr>
          <p:cNvPr id="7" name="Picture 6" descr="The figures labeled (a) and (b) illustrate a blocking send call and a nonblocking send call.&#10;Long description is available in notes, Press F6.">
            <a:extLst>
              <a:ext uri="{FF2B5EF4-FFF2-40B4-BE49-F238E27FC236}">
                <a16:creationId xmlns:a16="http://schemas.microsoft.com/office/drawing/2014/main" id="{1CDF4CF9-6B97-8478-BC6C-D23847BE50E9}"/>
              </a:ext>
            </a:extLst>
          </p:cNvPr>
          <p:cNvPicPr>
            <a:picLocks noChangeAspect="1"/>
          </p:cNvPicPr>
          <p:nvPr/>
        </p:nvPicPr>
        <p:blipFill>
          <a:blip r:embed="rId3"/>
          <a:stretch>
            <a:fillRect/>
          </a:stretch>
        </p:blipFill>
        <p:spPr>
          <a:xfrm>
            <a:off x="713451" y="1259004"/>
            <a:ext cx="6624899" cy="4335512"/>
          </a:xfrm>
          <a:prstGeom prst="rect">
            <a:avLst/>
          </a:prstGeom>
        </p:spPr>
      </p:pic>
      <p:sp>
        <p:nvSpPr>
          <p:cNvPr id="4" name="Content Placeholder 3">
            <a:extLst>
              <a:ext uri="{FF2B5EF4-FFF2-40B4-BE49-F238E27FC236}">
                <a16:creationId xmlns:a16="http://schemas.microsoft.com/office/drawing/2014/main" id="{786EBBCF-C70E-05BA-98F0-12CB1B809284}"/>
              </a:ext>
            </a:extLst>
          </p:cNvPr>
          <p:cNvSpPr>
            <a:spLocks noGrp="1"/>
          </p:cNvSpPr>
          <p:nvPr>
            <p:ph sz="quarter" idx="13"/>
          </p:nvPr>
        </p:nvSpPr>
        <p:spPr>
          <a:xfrm>
            <a:off x="7476562" y="2607594"/>
            <a:ext cx="3743887" cy="1329013"/>
          </a:xfrm>
        </p:spPr>
        <p:txBody>
          <a:bodyPr wrap="square" lIns="0" tIns="18000" rIns="0" bIns="18000" anchor="ctr" anchorCtr="0">
            <a:spAutoFit/>
          </a:bodyPr>
          <a:lstStyle/>
          <a:p>
            <a:pPr marL="0" indent="0">
              <a:spcBef>
                <a:spcPts val="0"/>
              </a:spcBef>
              <a:buNone/>
            </a:pPr>
            <a:r>
              <a:rPr lang="en-US" sz="2800" dirty="0"/>
              <a:t>Other terms used:</a:t>
            </a:r>
          </a:p>
          <a:p>
            <a:pPr marL="0" indent="0">
              <a:spcBef>
                <a:spcPts val="0"/>
              </a:spcBef>
              <a:buNone/>
            </a:pPr>
            <a:r>
              <a:rPr lang="en-US" sz="2800" dirty="0"/>
              <a:t>Synchronous </a:t>
            </a:r>
            <a:r>
              <a:rPr lang="en-US" sz="2400" dirty="0"/>
              <a:t>v</a:t>
            </a:r>
            <a:r>
              <a:rPr lang="en-US" sz="100" dirty="0"/>
              <a:t>er</a:t>
            </a:r>
            <a:r>
              <a:rPr lang="en-US" sz="2400" dirty="0"/>
              <a:t>s</a:t>
            </a:r>
            <a:r>
              <a:rPr lang="en-US" sz="100" dirty="0"/>
              <a:t>us</a:t>
            </a:r>
            <a:r>
              <a:rPr lang="en-US" sz="2400" dirty="0"/>
              <a:t> </a:t>
            </a:r>
            <a:r>
              <a:rPr lang="en-US" sz="2800" dirty="0"/>
              <a:t>asynchronous</a:t>
            </a:r>
            <a:endParaRPr lang="en-US" sz="2400" dirty="0"/>
          </a:p>
        </p:txBody>
      </p:sp>
      <p:sp>
        <p:nvSpPr>
          <p:cNvPr id="3" name="Content Placeholder 2">
            <a:extLst>
              <a:ext uri="{FF2B5EF4-FFF2-40B4-BE49-F238E27FC236}">
                <a16:creationId xmlns:a16="http://schemas.microsoft.com/office/drawing/2014/main" id="{2F58E7C3-288D-6E6C-84D9-FA1E667A5874}"/>
              </a:ext>
            </a:extLst>
          </p:cNvPr>
          <p:cNvSpPr>
            <a:spLocks noGrp="1"/>
          </p:cNvSpPr>
          <p:nvPr>
            <p:ph sz="quarter" idx="12"/>
          </p:nvPr>
        </p:nvSpPr>
        <p:spPr>
          <a:xfrm>
            <a:off x="2780186" y="5832643"/>
            <a:ext cx="6631628" cy="313350"/>
          </a:xfrm>
        </p:spPr>
        <p:txBody>
          <a:bodyPr wrap="square" lIns="0" tIns="18000" rIns="0" bIns="18000" anchor="ctr" anchorCtr="0">
            <a:spAutoFit/>
          </a:bodyPr>
          <a:lstStyle/>
          <a:p>
            <a:pPr marL="0" indent="0">
              <a:buNone/>
            </a:pPr>
            <a:r>
              <a:rPr lang="en-US" sz="1800" dirty="0"/>
              <a:t>Figure 8.19 (a) A blocking send call. (b) A nonblocking send call.</a:t>
            </a:r>
          </a:p>
        </p:txBody>
      </p:sp>
    </p:spTree>
    <p:extLst>
      <p:ext uri="{BB962C8B-B14F-4D97-AF65-F5344CB8AC3E}">
        <p14:creationId xmlns:p14="http://schemas.microsoft.com/office/powerpoint/2010/main" val="2600399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2D14-4C2D-A7D1-F841-C144F3DC3639}"/>
              </a:ext>
            </a:extLst>
          </p:cNvPr>
          <p:cNvSpPr>
            <a:spLocks noGrp="1"/>
          </p:cNvSpPr>
          <p:nvPr>
            <p:ph type="title"/>
          </p:nvPr>
        </p:nvSpPr>
        <p:spPr>
          <a:xfrm>
            <a:off x="521959" y="303614"/>
            <a:ext cx="11154104" cy="559572"/>
          </a:xfrm>
        </p:spPr>
        <p:txBody>
          <a:bodyPr wrap="square" lIns="0" tIns="18000" rIns="0" bIns="18000" anchor="ctr" anchorCtr="0">
            <a:spAutoFit/>
          </a:bodyPr>
          <a:lstStyle/>
          <a:p>
            <a:r>
              <a:rPr lang="en-US" sz="3400" dirty="0"/>
              <a:t>Blocking versus Nonblocking Calls (2)</a:t>
            </a:r>
          </a:p>
        </p:txBody>
      </p:sp>
      <p:sp>
        <p:nvSpPr>
          <p:cNvPr id="3" name="Content Placeholder 2">
            <a:extLst>
              <a:ext uri="{FF2B5EF4-FFF2-40B4-BE49-F238E27FC236}">
                <a16:creationId xmlns:a16="http://schemas.microsoft.com/office/drawing/2014/main" id="{2F58E7C3-288D-6E6C-84D9-FA1E667A5874}"/>
              </a:ext>
            </a:extLst>
          </p:cNvPr>
          <p:cNvSpPr>
            <a:spLocks noGrp="1"/>
          </p:cNvSpPr>
          <p:nvPr>
            <p:ph sz="quarter" idx="12"/>
          </p:nvPr>
        </p:nvSpPr>
        <p:spPr>
          <a:xfrm>
            <a:off x="521959" y="1095122"/>
            <a:ext cx="11154103" cy="467239"/>
          </a:xfrm>
        </p:spPr>
        <p:txBody>
          <a:bodyPr wrap="square" lIns="0" tIns="18000" rIns="0" bIns="18000" anchor="ctr" anchorCtr="0">
            <a:spAutoFit/>
          </a:bodyPr>
          <a:lstStyle/>
          <a:p>
            <a:pPr marL="0" indent="0">
              <a:buNone/>
            </a:pPr>
            <a:r>
              <a:rPr lang="en-US" sz="2800" dirty="0"/>
              <a:t>Choices on the sending side:</a:t>
            </a:r>
            <a:endParaRPr lang="en-US" sz="1200" dirty="0"/>
          </a:p>
        </p:txBody>
      </p:sp>
      <p:sp>
        <p:nvSpPr>
          <p:cNvPr id="4" name="Content Placeholder 3">
            <a:extLst>
              <a:ext uri="{FF2B5EF4-FFF2-40B4-BE49-F238E27FC236}">
                <a16:creationId xmlns:a16="http://schemas.microsoft.com/office/drawing/2014/main" id="{786EBBCF-C70E-05BA-98F0-12CB1B809284}"/>
              </a:ext>
            </a:extLst>
          </p:cNvPr>
          <p:cNvSpPr>
            <a:spLocks noGrp="1"/>
          </p:cNvSpPr>
          <p:nvPr>
            <p:ph sz="quarter" idx="13"/>
          </p:nvPr>
        </p:nvSpPr>
        <p:spPr>
          <a:xfrm>
            <a:off x="431041" y="1722612"/>
            <a:ext cx="11470012" cy="1990733"/>
          </a:xfrm>
        </p:spPr>
        <p:txBody>
          <a:bodyPr wrap="square" lIns="0" tIns="18000" rIns="0" bIns="18000" anchor="ctr" anchorCtr="0">
            <a:spAutoFit/>
          </a:bodyPr>
          <a:lstStyle/>
          <a:p>
            <a:pPr marL="944118" lvl="1" indent="-457200">
              <a:buSzPts val="2400"/>
            </a:pPr>
            <a:r>
              <a:rPr lang="en-US" sz="2800" dirty="0"/>
              <a:t>Blocking send (</a:t>
            </a:r>
            <a:r>
              <a:rPr lang="en-US" sz="2800" spc="-300" dirty="0"/>
              <a:t>C P </a:t>
            </a:r>
            <a:r>
              <a:rPr lang="en-US" sz="2800" dirty="0"/>
              <a:t>U idle during transmission).</a:t>
            </a:r>
          </a:p>
          <a:p>
            <a:pPr marL="944118" lvl="1" indent="-457200">
              <a:buSzPts val="2400"/>
            </a:pPr>
            <a:r>
              <a:rPr lang="en-US" sz="2800" dirty="0"/>
              <a:t>Nonblocking send with copy (</a:t>
            </a:r>
            <a:r>
              <a:rPr lang="en-US" sz="2800" spc="-300" dirty="0"/>
              <a:t>C P </a:t>
            </a:r>
            <a:r>
              <a:rPr lang="en-US" sz="2800" dirty="0"/>
              <a:t>U time wasted for the extra copy).</a:t>
            </a:r>
          </a:p>
          <a:p>
            <a:pPr marL="944118" lvl="1" indent="-457200">
              <a:buSzPts val="2400"/>
            </a:pPr>
            <a:r>
              <a:rPr lang="en-US" sz="2800" dirty="0"/>
              <a:t>Nonblocking send with interrupt (makes programming difficult).</a:t>
            </a:r>
          </a:p>
          <a:p>
            <a:pPr marL="944118" lvl="1" indent="-457200">
              <a:buSzPts val="2400"/>
            </a:pPr>
            <a:r>
              <a:rPr lang="en-US" sz="2800" dirty="0"/>
              <a:t>Copy on write (extra copy probably needed eventually).</a:t>
            </a:r>
          </a:p>
        </p:txBody>
      </p:sp>
    </p:spTree>
    <p:extLst>
      <p:ext uri="{BB962C8B-B14F-4D97-AF65-F5344CB8AC3E}">
        <p14:creationId xmlns:p14="http://schemas.microsoft.com/office/powerpoint/2010/main" val="774137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254E-48E7-7A58-B81A-44BBD2284B9F}"/>
              </a:ext>
            </a:extLst>
          </p:cNvPr>
          <p:cNvSpPr>
            <a:spLocks noGrp="1"/>
          </p:cNvSpPr>
          <p:nvPr>
            <p:ph type="title"/>
          </p:nvPr>
        </p:nvSpPr>
        <p:spPr>
          <a:xfrm>
            <a:off x="521959" y="304733"/>
            <a:ext cx="11154104" cy="559572"/>
          </a:xfrm>
        </p:spPr>
        <p:txBody>
          <a:bodyPr wrap="square" lIns="0" tIns="18000" rIns="0" bIns="18000" anchor="ctr" anchorCtr="0">
            <a:spAutoFit/>
          </a:bodyPr>
          <a:lstStyle/>
          <a:p>
            <a:r>
              <a:rPr lang="en-US" sz="3400" dirty="0"/>
              <a:t>Remote Procedure (</a:t>
            </a:r>
            <a:r>
              <a:rPr lang="en-US" sz="3400" spc="-500" dirty="0"/>
              <a:t>R P </a:t>
            </a:r>
            <a:r>
              <a:rPr lang="en-US" sz="3400" dirty="0"/>
              <a:t>C) (1)</a:t>
            </a:r>
          </a:p>
        </p:txBody>
      </p:sp>
      <p:sp>
        <p:nvSpPr>
          <p:cNvPr id="3" name="Content Placeholder 2">
            <a:extLst>
              <a:ext uri="{FF2B5EF4-FFF2-40B4-BE49-F238E27FC236}">
                <a16:creationId xmlns:a16="http://schemas.microsoft.com/office/drawing/2014/main" id="{6F881644-5CE3-5A5F-14FE-589C7E94208F}"/>
              </a:ext>
            </a:extLst>
          </p:cNvPr>
          <p:cNvSpPr>
            <a:spLocks noGrp="1"/>
          </p:cNvSpPr>
          <p:nvPr>
            <p:ph sz="quarter" idx="12"/>
          </p:nvPr>
        </p:nvSpPr>
        <p:spPr>
          <a:xfrm>
            <a:off x="521959" y="1093900"/>
            <a:ext cx="11154104" cy="975070"/>
          </a:xfrm>
        </p:spPr>
        <p:txBody>
          <a:bodyPr wrap="square" lIns="0" tIns="18000" rIns="0" bIns="18000" anchor="ctr" anchorCtr="0">
            <a:spAutoFit/>
          </a:bodyPr>
          <a:lstStyle/>
          <a:p>
            <a:pPr marL="0" indent="0">
              <a:spcBef>
                <a:spcPts val="600"/>
              </a:spcBef>
              <a:buNone/>
            </a:pPr>
            <a:r>
              <a:rPr lang="en-US" sz="2800" dirty="0"/>
              <a:t>Send and receive perhaps not the best programming model</a:t>
            </a:r>
          </a:p>
          <a:p>
            <a:pPr marL="0" indent="0">
              <a:spcBef>
                <a:spcPts val="600"/>
              </a:spcBef>
              <a:buNone/>
            </a:pPr>
            <a:r>
              <a:rPr lang="en-US" sz="2800" dirty="0"/>
              <a:t>Alternative: </a:t>
            </a:r>
            <a:r>
              <a:rPr lang="en-US" sz="2800" spc="-300" dirty="0"/>
              <a:t>R P </a:t>
            </a:r>
            <a:r>
              <a:rPr lang="en-US" sz="2800" dirty="0"/>
              <a:t>C</a:t>
            </a:r>
          </a:p>
        </p:txBody>
      </p:sp>
      <p:pic>
        <p:nvPicPr>
          <p:cNvPr id="24" name="Picture 23" descr="The figure illustrates the steps in making a remote procedure call.&#10;Long description is available in notes, Press F6.">
            <a:extLst>
              <a:ext uri="{FF2B5EF4-FFF2-40B4-BE49-F238E27FC236}">
                <a16:creationId xmlns:a16="http://schemas.microsoft.com/office/drawing/2014/main" id="{91B232AB-3418-F93B-9153-5CFBC08C8446}"/>
              </a:ext>
            </a:extLst>
          </p:cNvPr>
          <p:cNvPicPr>
            <a:picLocks noChangeAspect="1"/>
          </p:cNvPicPr>
          <p:nvPr/>
        </p:nvPicPr>
        <p:blipFill>
          <a:blip r:embed="rId3"/>
          <a:stretch>
            <a:fillRect/>
          </a:stretch>
        </p:blipFill>
        <p:spPr>
          <a:xfrm>
            <a:off x="2747975" y="2156530"/>
            <a:ext cx="6696053" cy="3244807"/>
          </a:xfrm>
          <a:prstGeom prst="rect">
            <a:avLst/>
          </a:prstGeom>
        </p:spPr>
      </p:pic>
      <p:sp>
        <p:nvSpPr>
          <p:cNvPr id="4" name="Content Placeholder 3">
            <a:extLst>
              <a:ext uri="{FF2B5EF4-FFF2-40B4-BE49-F238E27FC236}">
                <a16:creationId xmlns:a16="http://schemas.microsoft.com/office/drawing/2014/main" id="{63E21825-A955-1A54-5BA3-CC01CCFB6E68}"/>
              </a:ext>
            </a:extLst>
          </p:cNvPr>
          <p:cNvSpPr>
            <a:spLocks noGrp="1"/>
          </p:cNvSpPr>
          <p:nvPr>
            <p:ph sz="quarter" idx="13"/>
          </p:nvPr>
        </p:nvSpPr>
        <p:spPr>
          <a:xfrm>
            <a:off x="1994948" y="5814952"/>
            <a:ext cx="8227503" cy="313350"/>
          </a:xfrm>
        </p:spPr>
        <p:txBody>
          <a:bodyPr wrap="square" lIns="0" tIns="18000" rIns="0" bIns="18000" anchor="ctr" anchorCtr="0">
            <a:spAutoFit/>
          </a:bodyPr>
          <a:lstStyle/>
          <a:p>
            <a:pPr marL="0" indent="0">
              <a:buNone/>
            </a:pPr>
            <a:r>
              <a:rPr lang="en-US" sz="1800" dirty="0"/>
              <a:t>Figure 8.20 Steps in making a remote procedure call. The stubs are shaded gray.</a:t>
            </a:r>
          </a:p>
        </p:txBody>
      </p:sp>
    </p:spTree>
    <p:extLst>
      <p:ext uri="{BB962C8B-B14F-4D97-AF65-F5344CB8AC3E}">
        <p14:creationId xmlns:p14="http://schemas.microsoft.com/office/powerpoint/2010/main" val="2445404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A254E-48E7-7A58-B81A-44BBD2284B9F}"/>
              </a:ext>
            </a:extLst>
          </p:cNvPr>
          <p:cNvSpPr>
            <a:spLocks noGrp="1"/>
          </p:cNvSpPr>
          <p:nvPr>
            <p:ph type="title"/>
          </p:nvPr>
        </p:nvSpPr>
        <p:spPr>
          <a:xfrm>
            <a:off x="521959" y="304733"/>
            <a:ext cx="11154104" cy="559572"/>
          </a:xfrm>
        </p:spPr>
        <p:txBody>
          <a:bodyPr wrap="square" lIns="0" tIns="18000" rIns="0" bIns="18000" anchor="ctr" anchorCtr="0">
            <a:spAutoFit/>
          </a:bodyPr>
          <a:lstStyle/>
          <a:p>
            <a:r>
              <a:rPr lang="en-US" sz="3400" dirty="0"/>
              <a:t>Remote Procedure Call (2)</a:t>
            </a:r>
          </a:p>
        </p:txBody>
      </p:sp>
      <p:pic>
        <p:nvPicPr>
          <p:cNvPr id="24" name="Picture 23" descr="The figure illustrates the steps in making a remote procedure call.&#10;Long description is available in notes, Press F6.">
            <a:extLst>
              <a:ext uri="{FF2B5EF4-FFF2-40B4-BE49-F238E27FC236}">
                <a16:creationId xmlns:a16="http://schemas.microsoft.com/office/drawing/2014/main" id="{91B232AB-3418-F93B-9153-5CFBC08C8446}"/>
              </a:ext>
            </a:extLst>
          </p:cNvPr>
          <p:cNvPicPr>
            <a:picLocks noChangeAspect="1"/>
          </p:cNvPicPr>
          <p:nvPr/>
        </p:nvPicPr>
        <p:blipFill>
          <a:blip r:embed="rId3"/>
          <a:stretch>
            <a:fillRect/>
          </a:stretch>
        </p:blipFill>
        <p:spPr>
          <a:xfrm>
            <a:off x="2186605" y="1337625"/>
            <a:ext cx="7818793" cy="3788870"/>
          </a:xfrm>
          <a:prstGeom prst="rect">
            <a:avLst/>
          </a:prstGeom>
        </p:spPr>
      </p:pic>
      <p:sp>
        <p:nvSpPr>
          <p:cNvPr id="3" name="Content Placeholder 2">
            <a:extLst>
              <a:ext uri="{FF2B5EF4-FFF2-40B4-BE49-F238E27FC236}">
                <a16:creationId xmlns:a16="http://schemas.microsoft.com/office/drawing/2014/main" id="{6F881644-5CE3-5A5F-14FE-589C7E94208F}"/>
              </a:ext>
            </a:extLst>
          </p:cNvPr>
          <p:cNvSpPr>
            <a:spLocks noGrp="1"/>
          </p:cNvSpPr>
          <p:nvPr>
            <p:ph sz="quarter" idx="12"/>
          </p:nvPr>
        </p:nvSpPr>
        <p:spPr>
          <a:xfrm>
            <a:off x="1988179" y="5370527"/>
            <a:ext cx="8241041" cy="313350"/>
          </a:xfrm>
        </p:spPr>
        <p:txBody>
          <a:bodyPr wrap="square" lIns="0" tIns="18000" rIns="0" bIns="18000" anchor="ctr" anchorCtr="0">
            <a:spAutoFit/>
          </a:bodyPr>
          <a:lstStyle/>
          <a:p>
            <a:pPr marL="0" indent="0">
              <a:spcBef>
                <a:spcPts val="600"/>
              </a:spcBef>
              <a:buNone/>
            </a:pPr>
            <a:r>
              <a:rPr lang="en-US" sz="1800" dirty="0"/>
              <a:t>Figure 8.20 Steps in making a remote procedure call. The stubs are shaded gray.</a:t>
            </a:r>
          </a:p>
        </p:txBody>
      </p:sp>
    </p:spTree>
    <p:extLst>
      <p:ext uri="{BB962C8B-B14F-4D97-AF65-F5344CB8AC3E}">
        <p14:creationId xmlns:p14="http://schemas.microsoft.com/office/powerpoint/2010/main" val="1901820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B8A-87F3-EFFB-BCE3-75B6F9F1F72D}"/>
              </a:ext>
            </a:extLst>
          </p:cNvPr>
          <p:cNvSpPr>
            <a:spLocks noGrp="1"/>
          </p:cNvSpPr>
          <p:nvPr>
            <p:ph type="title"/>
          </p:nvPr>
        </p:nvSpPr>
        <p:spPr>
          <a:xfrm>
            <a:off x="521959" y="304734"/>
            <a:ext cx="11154104" cy="559572"/>
          </a:xfrm>
        </p:spPr>
        <p:txBody>
          <a:bodyPr wrap="square" lIns="0" tIns="18000" rIns="0" bIns="18000" anchor="ctr" anchorCtr="0">
            <a:spAutoFit/>
          </a:bodyPr>
          <a:lstStyle/>
          <a:p>
            <a:r>
              <a:rPr lang="en-US" sz="3400" dirty="0"/>
              <a:t>Distributed Shared Memory (</a:t>
            </a:r>
            <a:r>
              <a:rPr lang="en-US" sz="3400" spc="-500" dirty="0"/>
              <a:t>D S </a:t>
            </a:r>
            <a:r>
              <a:rPr lang="en-US" sz="3400" dirty="0"/>
              <a:t>M) (1)</a:t>
            </a:r>
          </a:p>
        </p:txBody>
      </p:sp>
      <p:sp>
        <p:nvSpPr>
          <p:cNvPr id="3" name="Content Placeholder 2">
            <a:extLst>
              <a:ext uri="{FF2B5EF4-FFF2-40B4-BE49-F238E27FC236}">
                <a16:creationId xmlns:a16="http://schemas.microsoft.com/office/drawing/2014/main" id="{B3E6D72F-284D-FF06-411D-FA297D17ACCC}"/>
              </a:ext>
            </a:extLst>
          </p:cNvPr>
          <p:cNvSpPr>
            <a:spLocks noGrp="1"/>
          </p:cNvSpPr>
          <p:nvPr>
            <p:ph sz="quarter" idx="12"/>
          </p:nvPr>
        </p:nvSpPr>
        <p:spPr>
          <a:xfrm>
            <a:off x="521958" y="1058972"/>
            <a:ext cx="11154103" cy="898126"/>
          </a:xfrm>
        </p:spPr>
        <p:txBody>
          <a:bodyPr wrap="square" lIns="0" tIns="18000" rIns="0" bIns="18000" anchor="ctr" anchorCtr="0">
            <a:spAutoFit/>
          </a:bodyPr>
          <a:lstStyle/>
          <a:p>
            <a:pPr marL="0" indent="0">
              <a:buNone/>
            </a:pPr>
            <a:r>
              <a:rPr lang="en-US" sz="2800" spc="-300" dirty="0"/>
              <a:t>R P </a:t>
            </a:r>
            <a:r>
              <a:rPr lang="en-US" sz="2800" dirty="0"/>
              <a:t>C has its attractions, but many programmers prefer a shared memory model</a:t>
            </a:r>
          </a:p>
        </p:txBody>
      </p:sp>
      <p:sp>
        <p:nvSpPr>
          <p:cNvPr id="4" name="Content Placeholder 3">
            <a:extLst>
              <a:ext uri="{FF2B5EF4-FFF2-40B4-BE49-F238E27FC236}">
                <a16:creationId xmlns:a16="http://schemas.microsoft.com/office/drawing/2014/main" id="{A8D025B3-FB86-16FD-BBEB-90698733F5C2}"/>
              </a:ext>
            </a:extLst>
          </p:cNvPr>
          <p:cNvSpPr>
            <a:spLocks noGrp="1"/>
          </p:cNvSpPr>
          <p:nvPr>
            <p:ph sz="quarter" idx="13"/>
          </p:nvPr>
        </p:nvSpPr>
        <p:spPr>
          <a:xfrm>
            <a:off x="522797" y="1937126"/>
            <a:ext cx="11152968" cy="975070"/>
          </a:xfrm>
        </p:spPr>
        <p:txBody>
          <a:bodyPr wrap="square" lIns="0" tIns="18000" rIns="0" bIns="18000" anchor="ctr" anchorCtr="0">
            <a:spAutoFit/>
          </a:bodyPr>
          <a:lstStyle/>
          <a:p>
            <a:pPr marL="0" indent="0">
              <a:spcBef>
                <a:spcPts val="600"/>
              </a:spcBef>
              <a:buNone/>
            </a:pPr>
            <a:r>
              <a:rPr lang="en-US" sz="2800" spc="-300" dirty="0"/>
              <a:t>D S </a:t>
            </a:r>
            <a:r>
              <a:rPr lang="en-US" sz="2800" dirty="0"/>
              <a:t>M:</a:t>
            </a:r>
          </a:p>
          <a:p>
            <a:pPr marL="342900" indent="-342900">
              <a:spcBef>
                <a:spcPts val="600"/>
              </a:spcBef>
              <a:buSzPts val="2400"/>
            </a:pPr>
            <a:r>
              <a:rPr lang="en-US" sz="2800" dirty="0"/>
              <a:t>Each machine has its own virtual memory and page tables</a:t>
            </a:r>
          </a:p>
        </p:txBody>
      </p:sp>
      <p:sp>
        <p:nvSpPr>
          <p:cNvPr id="5" name="Content Placeholder 4">
            <a:extLst>
              <a:ext uri="{FF2B5EF4-FFF2-40B4-BE49-F238E27FC236}">
                <a16:creationId xmlns:a16="http://schemas.microsoft.com/office/drawing/2014/main" id="{3441302D-A7DE-4001-C3FE-30E64163F2FE}"/>
              </a:ext>
            </a:extLst>
          </p:cNvPr>
          <p:cNvSpPr>
            <a:spLocks noGrp="1"/>
          </p:cNvSpPr>
          <p:nvPr>
            <p:ph sz="quarter" idx="14"/>
          </p:nvPr>
        </p:nvSpPr>
        <p:spPr>
          <a:xfrm>
            <a:off x="522427" y="2958008"/>
            <a:ext cx="11152968" cy="467239"/>
          </a:xfrm>
        </p:spPr>
        <p:txBody>
          <a:bodyPr wrap="square" lIns="0" tIns="18000" rIns="0" bIns="18000" anchor="ctr" anchorCtr="0">
            <a:spAutoFit/>
          </a:bodyPr>
          <a:lstStyle/>
          <a:p>
            <a:pPr marL="342900" indent="-342900"/>
            <a:r>
              <a:rPr lang="en-US" sz="2800" dirty="0"/>
              <a:t>When </a:t>
            </a:r>
            <a:r>
              <a:rPr lang="en-US" sz="2800" spc="-300" dirty="0"/>
              <a:t>C P </a:t>
            </a:r>
            <a:r>
              <a:rPr lang="en-US" sz="2800" dirty="0"/>
              <a:t>U does LOAD or STORE on page it does not</a:t>
            </a:r>
          </a:p>
        </p:txBody>
      </p:sp>
      <p:sp>
        <p:nvSpPr>
          <p:cNvPr id="6" name="Content Placeholder 5">
            <a:extLst>
              <a:ext uri="{FF2B5EF4-FFF2-40B4-BE49-F238E27FC236}">
                <a16:creationId xmlns:a16="http://schemas.microsoft.com/office/drawing/2014/main" id="{B2DA50B2-7775-6428-F717-938DA35712A7}"/>
              </a:ext>
            </a:extLst>
          </p:cNvPr>
          <p:cNvSpPr>
            <a:spLocks noGrp="1"/>
          </p:cNvSpPr>
          <p:nvPr>
            <p:ph sz="quarter" idx="15"/>
          </p:nvPr>
        </p:nvSpPr>
        <p:spPr>
          <a:xfrm>
            <a:off x="902644" y="3511921"/>
            <a:ext cx="848245" cy="467239"/>
          </a:xfrm>
        </p:spPr>
        <p:txBody>
          <a:bodyPr wrap="square" lIns="0" tIns="18000" rIns="0" bIns="18000" anchor="ctr" anchorCtr="0">
            <a:spAutoFit/>
          </a:bodyPr>
          <a:lstStyle/>
          <a:p>
            <a:pPr marL="0" indent="0">
              <a:buNone/>
            </a:pPr>
            <a:r>
              <a:rPr lang="en-US" sz="2800" dirty="0"/>
              <a:t>have</a:t>
            </a:r>
          </a:p>
        </p:txBody>
      </p:sp>
      <p:graphicFrame>
        <p:nvGraphicFramePr>
          <p:cNvPr id="23" name="Object 22" descr="A right headed arrow.">
            <a:extLst>
              <a:ext uri="{FF2B5EF4-FFF2-40B4-BE49-F238E27FC236}">
                <a16:creationId xmlns:a16="http://schemas.microsoft.com/office/drawing/2014/main" id="{50C6B773-8364-85E8-FB87-D4DE0EA1D554}"/>
              </a:ext>
            </a:extLst>
          </p:cNvPr>
          <p:cNvGraphicFramePr>
            <a:graphicFrameLocks noChangeAspect="1"/>
          </p:cNvGraphicFramePr>
          <p:nvPr>
            <p:extLst>
              <p:ext uri="{D42A27DB-BD31-4B8C-83A1-F6EECF244321}">
                <p14:modId xmlns:p14="http://schemas.microsoft.com/office/powerpoint/2010/main" val="563621620"/>
              </p:ext>
            </p:extLst>
          </p:nvPr>
        </p:nvGraphicFramePr>
        <p:xfrm>
          <a:off x="1842000" y="3667298"/>
          <a:ext cx="393223" cy="236538"/>
        </p:xfrm>
        <a:graphic>
          <a:graphicData uri="http://schemas.openxmlformats.org/presentationml/2006/ole">
            <mc:AlternateContent xmlns:mc="http://schemas.openxmlformats.org/markup-compatibility/2006">
              <mc:Choice xmlns:v="urn:schemas-microsoft-com:vml" Requires="v">
                <p:oleObj name="Equation" r:id="rId2" imgW="190440" imgH="152280" progId="Equation.DSMT4">
                  <p:embed/>
                </p:oleObj>
              </mc:Choice>
              <mc:Fallback>
                <p:oleObj name="Equation" r:id="rId2" imgW="190440" imgH="152280" progId="Equation.DSMT4">
                  <p:embed/>
                  <p:pic>
                    <p:nvPicPr>
                      <p:cNvPr id="10" name="Object 9" descr="A right headed arrow.">
                        <a:extLst>
                          <a:ext uri="{FF2B5EF4-FFF2-40B4-BE49-F238E27FC236}">
                            <a16:creationId xmlns:a16="http://schemas.microsoft.com/office/drawing/2014/main" id="{79AC22FC-E022-7896-AA3E-47B97F8E02E9}"/>
                          </a:ext>
                        </a:extLst>
                      </p:cNvPr>
                      <p:cNvPicPr/>
                      <p:nvPr/>
                    </p:nvPicPr>
                    <p:blipFill>
                      <a:blip r:embed="rId3"/>
                      <a:stretch>
                        <a:fillRect/>
                      </a:stretch>
                    </p:blipFill>
                    <p:spPr>
                      <a:xfrm>
                        <a:off x="1842000" y="3667298"/>
                        <a:ext cx="393223" cy="236538"/>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FD03AF8B-32A9-ACAE-F998-06958A171665}"/>
              </a:ext>
            </a:extLst>
          </p:cNvPr>
          <p:cNvSpPr>
            <a:spLocks noGrp="1"/>
          </p:cNvSpPr>
          <p:nvPr>
            <p:ph sz="quarter" idx="16"/>
          </p:nvPr>
        </p:nvSpPr>
        <p:spPr>
          <a:xfrm>
            <a:off x="2365095" y="3550020"/>
            <a:ext cx="1713075" cy="467239"/>
          </a:xfrm>
        </p:spPr>
        <p:txBody>
          <a:bodyPr wrap="square" lIns="0" tIns="18000" rIns="0" bIns="18000" anchor="ctr" anchorCtr="0">
            <a:spAutoFit/>
          </a:bodyPr>
          <a:lstStyle/>
          <a:p>
            <a:pPr marL="0" indent="0">
              <a:buNone/>
            </a:pPr>
            <a:r>
              <a:rPr lang="en-US" sz="2800" dirty="0"/>
              <a:t>trap to </a:t>
            </a:r>
            <a:r>
              <a:rPr lang="en-US" sz="2800" spc="-300" dirty="0"/>
              <a:t>O </a:t>
            </a:r>
            <a:r>
              <a:rPr lang="en-US" sz="2800" dirty="0"/>
              <a:t>S</a:t>
            </a:r>
          </a:p>
        </p:txBody>
      </p:sp>
      <p:sp>
        <p:nvSpPr>
          <p:cNvPr id="8" name="Content Placeholder 7">
            <a:extLst>
              <a:ext uri="{FF2B5EF4-FFF2-40B4-BE49-F238E27FC236}">
                <a16:creationId xmlns:a16="http://schemas.microsoft.com/office/drawing/2014/main" id="{C9576B8E-6EC7-6E3A-4A93-B2A37C695389}"/>
              </a:ext>
            </a:extLst>
          </p:cNvPr>
          <p:cNvSpPr>
            <a:spLocks noGrp="1"/>
          </p:cNvSpPr>
          <p:nvPr>
            <p:ph sz="quarter" idx="17"/>
          </p:nvPr>
        </p:nvSpPr>
        <p:spPr>
          <a:xfrm>
            <a:off x="522427" y="4079462"/>
            <a:ext cx="11152968" cy="1329013"/>
          </a:xfrm>
        </p:spPr>
        <p:txBody>
          <a:bodyPr wrap="square" lIns="0" tIns="18000" rIns="0" bIns="18000" anchor="ctr" anchorCtr="0">
            <a:spAutoFit/>
          </a:bodyPr>
          <a:lstStyle/>
          <a:p>
            <a:pPr marL="342900" indent="-342900">
              <a:spcBef>
                <a:spcPts val="0"/>
              </a:spcBef>
              <a:buSzPts val="2400"/>
            </a:pPr>
            <a:r>
              <a:rPr lang="en-US" sz="2800" spc="-300" dirty="0"/>
              <a:t>O </a:t>
            </a:r>
            <a:r>
              <a:rPr lang="en-US" sz="2800" dirty="0"/>
              <a:t>S locates page, asks the </a:t>
            </a:r>
            <a:r>
              <a:rPr lang="en-US" sz="2800" spc="-300" dirty="0"/>
              <a:t>C P </a:t>
            </a:r>
            <a:r>
              <a:rPr lang="en-US" sz="2800" dirty="0"/>
              <a:t>U currently holding it to </a:t>
            </a:r>
            <a:r>
              <a:rPr lang="en-US" sz="2800" dirty="0" err="1"/>
              <a:t>unmap</a:t>
            </a:r>
            <a:r>
              <a:rPr lang="en-US" sz="2800" dirty="0"/>
              <a:t> page and send it over the interconnection network. </a:t>
            </a:r>
          </a:p>
          <a:p>
            <a:pPr marL="342900" indent="-342900">
              <a:spcBef>
                <a:spcPts val="0"/>
              </a:spcBef>
              <a:buSzPts val="2400"/>
            </a:pPr>
            <a:r>
              <a:rPr lang="en-US" sz="2800" dirty="0"/>
              <a:t>When it arrives, page is mapped in and faulting instruction restarted.</a:t>
            </a:r>
          </a:p>
        </p:txBody>
      </p:sp>
      <p:sp>
        <p:nvSpPr>
          <p:cNvPr id="9" name="Content Placeholder 8">
            <a:extLst>
              <a:ext uri="{FF2B5EF4-FFF2-40B4-BE49-F238E27FC236}">
                <a16:creationId xmlns:a16="http://schemas.microsoft.com/office/drawing/2014/main" id="{924E6BD8-4B2F-92C2-549F-E978E639CBB2}"/>
              </a:ext>
            </a:extLst>
          </p:cNvPr>
          <p:cNvSpPr>
            <a:spLocks noGrp="1"/>
          </p:cNvSpPr>
          <p:nvPr>
            <p:ph sz="quarter" idx="18"/>
          </p:nvPr>
        </p:nvSpPr>
        <p:spPr>
          <a:xfrm>
            <a:off x="522427" y="5485676"/>
            <a:ext cx="11152968" cy="898126"/>
          </a:xfrm>
        </p:spPr>
        <p:txBody>
          <a:bodyPr wrap="square" lIns="0" tIns="18000" rIns="0" bIns="18000" anchor="ctr" anchorCtr="0">
            <a:spAutoFit/>
          </a:bodyPr>
          <a:lstStyle/>
          <a:p>
            <a:pPr marL="0" indent="0">
              <a:buNone/>
            </a:pPr>
            <a:r>
              <a:rPr lang="en-US" sz="2800" dirty="0"/>
              <a:t>Basically: </a:t>
            </a:r>
            <a:r>
              <a:rPr lang="en-US" sz="2800" spc="-300" dirty="0"/>
              <a:t>O </a:t>
            </a:r>
            <a:r>
              <a:rPr lang="en-US" sz="2800" dirty="0"/>
              <a:t>S satisfies page faults from remote </a:t>
            </a:r>
            <a:r>
              <a:rPr lang="en-US" sz="2800" spc="-300" dirty="0"/>
              <a:t>R A </a:t>
            </a:r>
            <a:r>
              <a:rPr lang="en-US" sz="2800" dirty="0"/>
              <a:t>M instead of from local disk.</a:t>
            </a:r>
          </a:p>
        </p:txBody>
      </p:sp>
    </p:spTree>
    <p:extLst>
      <p:ext uri="{BB962C8B-B14F-4D97-AF65-F5344CB8AC3E}">
        <p14:creationId xmlns:p14="http://schemas.microsoft.com/office/powerpoint/2010/main" val="1301524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B8A-87F3-EFFB-BCE3-75B6F9F1F72D}"/>
              </a:ext>
            </a:extLst>
          </p:cNvPr>
          <p:cNvSpPr>
            <a:spLocks noGrp="1"/>
          </p:cNvSpPr>
          <p:nvPr>
            <p:ph type="title"/>
          </p:nvPr>
        </p:nvSpPr>
        <p:spPr>
          <a:xfrm>
            <a:off x="521959" y="304734"/>
            <a:ext cx="11154104" cy="559572"/>
          </a:xfrm>
        </p:spPr>
        <p:txBody>
          <a:bodyPr wrap="square" lIns="0" tIns="18000" rIns="0" bIns="18000" anchor="ctr" anchorCtr="0">
            <a:spAutoFit/>
          </a:bodyPr>
          <a:lstStyle/>
          <a:p>
            <a:r>
              <a:rPr lang="en-US" sz="3400" dirty="0"/>
              <a:t>Distributed Shared Memory (2)</a:t>
            </a:r>
          </a:p>
        </p:txBody>
      </p:sp>
      <p:pic>
        <p:nvPicPr>
          <p:cNvPr id="24" name="Picture 23" descr="The figures labeled (a), (b), and (c) illustrate the hardware, the operating system, and the user-level software.&#10;Long description is available in notes, Press F6.">
            <a:extLst>
              <a:ext uri="{FF2B5EF4-FFF2-40B4-BE49-F238E27FC236}">
                <a16:creationId xmlns:a16="http://schemas.microsoft.com/office/drawing/2014/main" id="{D3BF99F3-BBA4-EFC9-6FAA-0CC3B840D40F}"/>
              </a:ext>
            </a:extLst>
          </p:cNvPr>
          <p:cNvPicPr>
            <a:picLocks noChangeAspect="1"/>
          </p:cNvPicPr>
          <p:nvPr/>
        </p:nvPicPr>
        <p:blipFill>
          <a:blip r:embed="rId3"/>
          <a:stretch>
            <a:fillRect/>
          </a:stretch>
        </p:blipFill>
        <p:spPr>
          <a:xfrm>
            <a:off x="3010297" y="1174927"/>
            <a:ext cx="6171407" cy="4299817"/>
          </a:xfrm>
          <a:prstGeom prst="rect">
            <a:avLst/>
          </a:prstGeom>
        </p:spPr>
      </p:pic>
      <p:sp>
        <p:nvSpPr>
          <p:cNvPr id="3" name="Content Placeholder 2">
            <a:extLst>
              <a:ext uri="{FF2B5EF4-FFF2-40B4-BE49-F238E27FC236}">
                <a16:creationId xmlns:a16="http://schemas.microsoft.com/office/drawing/2014/main" id="{B3E6D72F-284D-FF06-411D-FA297D17ACCC}"/>
              </a:ext>
            </a:extLst>
          </p:cNvPr>
          <p:cNvSpPr>
            <a:spLocks noGrp="1"/>
          </p:cNvSpPr>
          <p:nvPr>
            <p:ph sz="quarter" idx="12"/>
          </p:nvPr>
        </p:nvSpPr>
        <p:spPr>
          <a:xfrm>
            <a:off x="2419979" y="5691259"/>
            <a:ext cx="7352042" cy="590349"/>
          </a:xfrm>
        </p:spPr>
        <p:txBody>
          <a:bodyPr wrap="square" lIns="0" tIns="18000" rIns="0" bIns="18000" anchor="ctr" anchorCtr="0">
            <a:spAutoFit/>
          </a:bodyPr>
          <a:lstStyle/>
          <a:p>
            <a:pPr marL="0" indent="0">
              <a:buNone/>
            </a:pPr>
            <a:r>
              <a:rPr lang="en-US" sz="1800" dirty="0"/>
              <a:t>Figure 8.21 Various layers where shared memory can be implemented. (a) The hardware. (b) The operating system. (c) User-level software.</a:t>
            </a:r>
          </a:p>
        </p:txBody>
      </p:sp>
    </p:spTree>
    <p:extLst>
      <p:ext uri="{BB962C8B-B14F-4D97-AF65-F5344CB8AC3E}">
        <p14:creationId xmlns:p14="http://schemas.microsoft.com/office/powerpoint/2010/main" val="3898985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B8A-87F3-EFFB-BCE3-75B6F9F1F72D}"/>
              </a:ext>
            </a:extLst>
          </p:cNvPr>
          <p:cNvSpPr>
            <a:spLocks noGrp="1"/>
          </p:cNvSpPr>
          <p:nvPr>
            <p:ph type="title"/>
          </p:nvPr>
        </p:nvSpPr>
        <p:spPr>
          <a:xfrm>
            <a:off x="521959" y="304734"/>
            <a:ext cx="11154104" cy="559572"/>
          </a:xfrm>
        </p:spPr>
        <p:txBody>
          <a:bodyPr wrap="square" lIns="0" tIns="18000" rIns="0" bIns="18000" anchor="ctr" anchorCtr="0">
            <a:spAutoFit/>
          </a:bodyPr>
          <a:lstStyle/>
          <a:p>
            <a:r>
              <a:rPr lang="en-US" sz="3400" dirty="0"/>
              <a:t>Distributed Shared Memory (3)</a:t>
            </a:r>
          </a:p>
        </p:txBody>
      </p:sp>
      <p:pic>
        <p:nvPicPr>
          <p:cNvPr id="5" name="Picture 4" descr="An illustration of a distributed shared memory.&#10;Long description is available in notes, press F6">
            <a:extLst>
              <a:ext uri="{FF2B5EF4-FFF2-40B4-BE49-F238E27FC236}">
                <a16:creationId xmlns:a16="http://schemas.microsoft.com/office/drawing/2014/main" id="{464B9DB0-0BE3-F862-D2DB-5903C06274F3}"/>
              </a:ext>
            </a:extLst>
          </p:cNvPr>
          <p:cNvPicPr>
            <a:picLocks noChangeAspect="1"/>
          </p:cNvPicPr>
          <p:nvPr/>
        </p:nvPicPr>
        <p:blipFill rotWithShape="1">
          <a:blip r:embed="rId3"/>
          <a:srcRect b="57572"/>
          <a:stretch/>
        </p:blipFill>
        <p:spPr>
          <a:xfrm>
            <a:off x="2251418" y="1281736"/>
            <a:ext cx="7689838" cy="3787501"/>
          </a:xfrm>
          <a:prstGeom prst="rect">
            <a:avLst/>
          </a:prstGeom>
        </p:spPr>
      </p:pic>
      <p:sp>
        <p:nvSpPr>
          <p:cNvPr id="3" name="Content Placeholder 2">
            <a:extLst>
              <a:ext uri="{FF2B5EF4-FFF2-40B4-BE49-F238E27FC236}">
                <a16:creationId xmlns:a16="http://schemas.microsoft.com/office/drawing/2014/main" id="{B3E6D72F-284D-FF06-411D-FA297D17ACCC}"/>
              </a:ext>
            </a:extLst>
          </p:cNvPr>
          <p:cNvSpPr>
            <a:spLocks noGrp="1"/>
          </p:cNvSpPr>
          <p:nvPr>
            <p:ph sz="quarter" idx="12"/>
          </p:nvPr>
        </p:nvSpPr>
        <p:spPr>
          <a:xfrm>
            <a:off x="2140579" y="5640728"/>
            <a:ext cx="7910842" cy="313350"/>
          </a:xfrm>
        </p:spPr>
        <p:txBody>
          <a:bodyPr wrap="square" lIns="0" tIns="18000" rIns="0" bIns="18000" anchor="ctr" anchorCtr="0">
            <a:spAutoFit/>
          </a:bodyPr>
          <a:lstStyle/>
          <a:p>
            <a:pPr marL="0" indent="0">
              <a:buNone/>
            </a:pPr>
            <a:r>
              <a:rPr lang="en-US" sz="1800" dirty="0"/>
              <a:t>Figure 8.22 (a) Pages of the address space distributed among four machines.</a:t>
            </a:r>
          </a:p>
        </p:txBody>
      </p:sp>
    </p:spTree>
    <p:extLst>
      <p:ext uri="{BB962C8B-B14F-4D97-AF65-F5344CB8AC3E}">
        <p14:creationId xmlns:p14="http://schemas.microsoft.com/office/powerpoint/2010/main" val="2293857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4B8A-87F3-EFFB-BCE3-75B6F9F1F72D}"/>
              </a:ext>
            </a:extLst>
          </p:cNvPr>
          <p:cNvSpPr>
            <a:spLocks noGrp="1"/>
          </p:cNvSpPr>
          <p:nvPr>
            <p:ph type="title"/>
          </p:nvPr>
        </p:nvSpPr>
        <p:spPr>
          <a:xfrm>
            <a:off x="521959" y="304734"/>
            <a:ext cx="11154104" cy="559572"/>
          </a:xfrm>
        </p:spPr>
        <p:txBody>
          <a:bodyPr wrap="square" lIns="0" tIns="18000" rIns="0" bIns="18000" anchor="ctr" anchorCtr="0">
            <a:spAutoFit/>
          </a:bodyPr>
          <a:lstStyle/>
          <a:p>
            <a:r>
              <a:rPr lang="en-US" sz="3400" dirty="0"/>
              <a:t>Distributed Shared Memory (4)</a:t>
            </a:r>
          </a:p>
        </p:txBody>
      </p:sp>
      <p:pic>
        <p:nvPicPr>
          <p:cNvPr id="5" name="Picture 4" descr="An illustration of a distributed shared memory.&#10;Long description is available in notes, press F6">
            <a:extLst>
              <a:ext uri="{FF2B5EF4-FFF2-40B4-BE49-F238E27FC236}">
                <a16:creationId xmlns:a16="http://schemas.microsoft.com/office/drawing/2014/main" id="{464B9DB0-0BE3-F862-D2DB-5903C06274F3}"/>
              </a:ext>
            </a:extLst>
          </p:cNvPr>
          <p:cNvPicPr>
            <a:picLocks noChangeAspect="1"/>
          </p:cNvPicPr>
          <p:nvPr/>
        </p:nvPicPr>
        <p:blipFill rotWithShape="1">
          <a:blip r:embed="rId3"/>
          <a:srcRect t="45592" r="12950" b="28979"/>
          <a:stretch/>
        </p:blipFill>
        <p:spPr>
          <a:xfrm>
            <a:off x="1119666" y="1320726"/>
            <a:ext cx="9966441" cy="3379816"/>
          </a:xfrm>
          <a:prstGeom prst="rect">
            <a:avLst/>
          </a:prstGeom>
        </p:spPr>
      </p:pic>
      <p:sp>
        <p:nvSpPr>
          <p:cNvPr id="3" name="Content Placeholder 2">
            <a:extLst>
              <a:ext uri="{FF2B5EF4-FFF2-40B4-BE49-F238E27FC236}">
                <a16:creationId xmlns:a16="http://schemas.microsoft.com/office/drawing/2014/main" id="{B3E6D72F-284D-FF06-411D-FA297D17ACCC}"/>
              </a:ext>
            </a:extLst>
          </p:cNvPr>
          <p:cNvSpPr>
            <a:spLocks noGrp="1"/>
          </p:cNvSpPr>
          <p:nvPr>
            <p:ph sz="quarter" idx="12"/>
          </p:nvPr>
        </p:nvSpPr>
        <p:spPr>
          <a:xfrm>
            <a:off x="1708779" y="5380599"/>
            <a:ext cx="8825241" cy="313350"/>
          </a:xfrm>
        </p:spPr>
        <p:txBody>
          <a:bodyPr wrap="square" lIns="0" tIns="18000" rIns="0" bIns="18000" anchor="ctr" anchorCtr="0">
            <a:spAutoFit/>
          </a:bodyPr>
          <a:lstStyle/>
          <a:p>
            <a:pPr marL="0" indent="0">
              <a:spcBef>
                <a:spcPts val="0"/>
              </a:spcBef>
              <a:buSzPts val="1600"/>
              <a:buNone/>
            </a:pPr>
            <a:r>
              <a:rPr lang="en-US" sz="1800" dirty="0"/>
              <a:t>Figure 8.22 (b) Situation after </a:t>
            </a:r>
            <a:r>
              <a:rPr lang="en-US" sz="1800" spc="-300" dirty="0"/>
              <a:t>C P </a:t>
            </a:r>
            <a:r>
              <a:rPr lang="en-US" sz="1800" dirty="0"/>
              <a:t>U 1 references page 10 and the page is moved there.</a:t>
            </a:r>
          </a:p>
        </p:txBody>
      </p:sp>
    </p:spTree>
    <p:extLst>
      <p:ext uri="{BB962C8B-B14F-4D97-AF65-F5344CB8AC3E}">
        <p14:creationId xmlns:p14="http://schemas.microsoft.com/office/powerpoint/2010/main" val="1484426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4D64-732A-D0C1-017C-01ABEAF57D4E}"/>
              </a:ext>
            </a:extLst>
          </p:cNvPr>
          <p:cNvSpPr>
            <a:spLocks noGrp="1"/>
          </p:cNvSpPr>
          <p:nvPr>
            <p:ph type="title"/>
          </p:nvPr>
        </p:nvSpPr>
        <p:spPr>
          <a:xfrm>
            <a:off x="521959" y="304734"/>
            <a:ext cx="11154104" cy="559572"/>
          </a:xfrm>
        </p:spPr>
        <p:txBody>
          <a:bodyPr wrap="square" lIns="0" tIns="18000" rIns="0" bIns="18000" anchor="ctr" anchorCtr="0">
            <a:spAutoFit/>
          </a:bodyPr>
          <a:lstStyle/>
          <a:p>
            <a:r>
              <a:rPr lang="en-US" sz="3400" dirty="0"/>
              <a:t>Distributed Shared Memory (5)</a:t>
            </a:r>
          </a:p>
        </p:txBody>
      </p:sp>
      <p:sp>
        <p:nvSpPr>
          <p:cNvPr id="3" name="Content Placeholder 2">
            <a:extLst>
              <a:ext uri="{FF2B5EF4-FFF2-40B4-BE49-F238E27FC236}">
                <a16:creationId xmlns:a16="http://schemas.microsoft.com/office/drawing/2014/main" id="{B2ED1F9E-46C2-19F3-00A8-5395FD93345A}"/>
              </a:ext>
            </a:extLst>
          </p:cNvPr>
          <p:cNvSpPr>
            <a:spLocks noGrp="1"/>
          </p:cNvSpPr>
          <p:nvPr>
            <p:ph sz="quarter" idx="12"/>
          </p:nvPr>
        </p:nvSpPr>
        <p:spPr>
          <a:xfrm>
            <a:off x="521959" y="1095122"/>
            <a:ext cx="11154103" cy="467239"/>
          </a:xfrm>
        </p:spPr>
        <p:txBody>
          <a:bodyPr wrap="square" lIns="0" tIns="18000" rIns="0" bIns="18000" anchor="ctr" anchorCtr="0">
            <a:spAutoFit/>
          </a:bodyPr>
          <a:lstStyle/>
          <a:p>
            <a:pPr marL="0" indent="0">
              <a:buNone/>
            </a:pPr>
            <a:r>
              <a:rPr lang="en-US" sz="2800" dirty="0"/>
              <a:t>Improvement: replicate pages that are read only</a:t>
            </a:r>
          </a:p>
        </p:txBody>
      </p:sp>
      <p:pic>
        <p:nvPicPr>
          <p:cNvPr id="23" name="Picture 22" descr="An illustration of a distributed shared memory.&#10;Long description is available in notes, press F6">
            <a:extLst>
              <a:ext uri="{FF2B5EF4-FFF2-40B4-BE49-F238E27FC236}">
                <a16:creationId xmlns:a16="http://schemas.microsoft.com/office/drawing/2014/main" id="{14F4DFBC-02BF-F633-6817-DFED5E19D7EA}"/>
              </a:ext>
            </a:extLst>
          </p:cNvPr>
          <p:cNvPicPr>
            <a:picLocks noChangeAspect="1"/>
          </p:cNvPicPr>
          <p:nvPr/>
        </p:nvPicPr>
        <p:blipFill rotWithShape="1">
          <a:blip r:embed="rId3"/>
          <a:srcRect l="2969" t="5696" r="3653" b="3691"/>
          <a:stretch/>
        </p:blipFill>
        <p:spPr>
          <a:xfrm>
            <a:off x="1205952" y="1918399"/>
            <a:ext cx="9789051" cy="3239130"/>
          </a:xfrm>
          <a:prstGeom prst="rect">
            <a:avLst/>
          </a:prstGeom>
        </p:spPr>
      </p:pic>
      <p:sp>
        <p:nvSpPr>
          <p:cNvPr id="4" name="Content Placeholder 3">
            <a:extLst>
              <a:ext uri="{FF2B5EF4-FFF2-40B4-BE49-F238E27FC236}">
                <a16:creationId xmlns:a16="http://schemas.microsoft.com/office/drawing/2014/main" id="{AF2FB3CC-EE9E-770D-EDA3-92A13F9721AC}"/>
              </a:ext>
            </a:extLst>
          </p:cNvPr>
          <p:cNvSpPr>
            <a:spLocks noGrp="1"/>
          </p:cNvSpPr>
          <p:nvPr>
            <p:ph sz="quarter" idx="13"/>
          </p:nvPr>
        </p:nvSpPr>
        <p:spPr>
          <a:xfrm>
            <a:off x="2477548" y="5747256"/>
            <a:ext cx="7236904" cy="313350"/>
          </a:xfrm>
        </p:spPr>
        <p:txBody>
          <a:bodyPr wrap="square" lIns="0" tIns="18000" rIns="0" bIns="18000" anchor="ctr" anchorCtr="0">
            <a:spAutoFit/>
          </a:bodyPr>
          <a:lstStyle/>
          <a:p>
            <a:pPr marL="0" indent="0">
              <a:buNone/>
            </a:pPr>
            <a:r>
              <a:rPr lang="en-US" sz="1800" dirty="0"/>
              <a:t>Figure 8.22 (c) Situation if page 10 is read only and replication is used.</a:t>
            </a:r>
          </a:p>
        </p:txBody>
      </p:sp>
    </p:spTree>
    <p:extLst>
      <p:ext uri="{BB962C8B-B14F-4D97-AF65-F5344CB8AC3E}">
        <p14:creationId xmlns:p14="http://schemas.microsoft.com/office/powerpoint/2010/main" val="1391223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1959" y="304731"/>
            <a:ext cx="11154104" cy="559572"/>
          </a:xfrm>
        </p:spPr>
        <p:txBody>
          <a:bodyPr wrap="square" lIns="0" tIns="18000" rIns="0" bIns="18000" anchor="ctr" anchorCtr="0">
            <a:spAutoFit/>
          </a:bodyPr>
          <a:lstStyle/>
          <a:p>
            <a:r>
              <a:rPr lang="en-US" sz="3400" dirty="0"/>
              <a:t>False Sharing</a:t>
            </a:r>
          </a:p>
        </p:txBody>
      </p:sp>
      <p:pic>
        <p:nvPicPr>
          <p:cNvPr id="24" name="Picture 23" descr="The figure illustrates a false sharing of a page containing two unrelated variables.&#10;Long description is available in notes, Press F6.">
            <a:extLst>
              <a:ext uri="{FF2B5EF4-FFF2-40B4-BE49-F238E27FC236}">
                <a16:creationId xmlns:a16="http://schemas.microsoft.com/office/drawing/2014/main" id="{6454570F-454E-FAA9-2F86-C96B4CB1A6E7}"/>
              </a:ext>
            </a:extLst>
          </p:cNvPr>
          <p:cNvPicPr>
            <a:picLocks noChangeAspect="1"/>
          </p:cNvPicPr>
          <p:nvPr/>
        </p:nvPicPr>
        <p:blipFill>
          <a:blip r:embed="rId3"/>
          <a:stretch>
            <a:fillRect/>
          </a:stretch>
        </p:blipFill>
        <p:spPr>
          <a:xfrm>
            <a:off x="2265269" y="1162856"/>
            <a:ext cx="7661463" cy="2749871"/>
          </a:xfrm>
          <a:prstGeom prst="rect">
            <a:avLst/>
          </a:prstGeom>
        </p:spPr>
      </p:pic>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2470779" y="4547485"/>
            <a:ext cx="7250441" cy="313350"/>
          </a:xfrm>
        </p:spPr>
        <p:txBody>
          <a:bodyPr wrap="square" lIns="0" tIns="18000" rIns="0" bIns="18000" anchor="ctr" anchorCtr="0">
            <a:spAutoFit/>
          </a:bodyPr>
          <a:lstStyle/>
          <a:p>
            <a:pPr marL="0" indent="0">
              <a:buNone/>
            </a:pPr>
            <a:r>
              <a:rPr lang="en-US" sz="1800" dirty="0"/>
              <a:t>Figure 8.23 False sharing of a page containing two unrelated variables.</a:t>
            </a:r>
          </a:p>
        </p:txBody>
      </p:sp>
      <p:sp>
        <p:nvSpPr>
          <p:cNvPr id="4" name="Content Placeholder 3">
            <a:extLst>
              <a:ext uri="{FF2B5EF4-FFF2-40B4-BE49-F238E27FC236}">
                <a16:creationId xmlns:a16="http://schemas.microsoft.com/office/drawing/2014/main" id="{0236FC0D-7C65-358B-B2BA-9AD12FDE9522}"/>
              </a:ext>
            </a:extLst>
          </p:cNvPr>
          <p:cNvSpPr>
            <a:spLocks noGrp="1"/>
          </p:cNvSpPr>
          <p:nvPr>
            <p:ph sz="quarter" idx="13"/>
          </p:nvPr>
        </p:nvSpPr>
        <p:spPr>
          <a:xfrm>
            <a:off x="488292" y="5480284"/>
            <a:ext cx="11152967" cy="898126"/>
          </a:xfrm>
        </p:spPr>
        <p:txBody>
          <a:bodyPr wrap="square" lIns="0" tIns="18000" rIns="0" bIns="18000" anchor="ctr" anchorCtr="0">
            <a:spAutoFit/>
          </a:bodyPr>
          <a:lstStyle/>
          <a:p>
            <a:pPr marL="0" indent="0">
              <a:buNone/>
            </a:pPr>
            <a:r>
              <a:rPr lang="en-US" sz="2800" dirty="0"/>
              <a:t>False sharing is a </a:t>
            </a:r>
            <a:r>
              <a:rPr lang="en-US" sz="2800" i="1" dirty="0"/>
              <a:t>general</a:t>
            </a:r>
            <a:r>
              <a:rPr lang="en-US" sz="2800" dirty="0"/>
              <a:t> problem. </a:t>
            </a:r>
            <a:br>
              <a:rPr lang="en-US" sz="2800" dirty="0"/>
            </a:br>
            <a:r>
              <a:rPr lang="en-US" sz="2800" dirty="0"/>
              <a:t>For instance, it may also occur in </a:t>
            </a:r>
            <a:r>
              <a:rPr lang="en-US" sz="2800" spc="-300" dirty="0"/>
              <a:t>C P </a:t>
            </a:r>
            <a:r>
              <a:rPr lang="en-US" sz="2800" dirty="0"/>
              <a:t>U caches</a:t>
            </a:r>
          </a:p>
        </p:txBody>
      </p:sp>
    </p:spTree>
    <p:extLst>
      <p:ext uri="{BB962C8B-B14F-4D97-AF65-F5344CB8AC3E}">
        <p14:creationId xmlns:p14="http://schemas.microsoft.com/office/powerpoint/2010/main" val="566551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A43B-7BDB-DEFC-6085-CEE03AB0169B}"/>
              </a:ext>
            </a:extLst>
          </p:cNvPr>
          <p:cNvSpPr>
            <a:spLocks noGrp="1"/>
          </p:cNvSpPr>
          <p:nvPr>
            <p:ph type="title"/>
          </p:nvPr>
        </p:nvSpPr>
        <p:spPr>
          <a:xfrm>
            <a:off x="525761" y="297209"/>
            <a:ext cx="11150302" cy="559572"/>
          </a:xfrm>
        </p:spPr>
        <p:txBody>
          <a:bodyPr wrap="square" lIns="0" tIns="18000" rIns="0" bIns="18000" anchor="ctr" anchorCtr="0">
            <a:spAutoFit/>
          </a:bodyPr>
          <a:lstStyle/>
          <a:p>
            <a:r>
              <a:rPr lang="en-US" sz="3400" dirty="0"/>
              <a:t>Multiprocessor Hardware</a:t>
            </a:r>
          </a:p>
        </p:txBody>
      </p:sp>
      <p:sp>
        <p:nvSpPr>
          <p:cNvPr id="3" name="Content Placeholder 2">
            <a:extLst>
              <a:ext uri="{FF2B5EF4-FFF2-40B4-BE49-F238E27FC236}">
                <a16:creationId xmlns:a16="http://schemas.microsoft.com/office/drawing/2014/main" id="{2D40E1B5-2F11-0F16-4596-C5A52782F02B}"/>
              </a:ext>
            </a:extLst>
          </p:cNvPr>
          <p:cNvSpPr>
            <a:spLocks noGrp="1"/>
          </p:cNvSpPr>
          <p:nvPr>
            <p:ph sz="quarter" idx="12"/>
          </p:nvPr>
        </p:nvSpPr>
        <p:spPr>
          <a:xfrm>
            <a:off x="525760" y="1189836"/>
            <a:ext cx="11150301" cy="1482901"/>
          </a:xfrm>
        </p:spPr>
        <p:txBody>
          <a:bodyPr wrap="square" lIns="0" tIns="18000" rIns="0" bIns="18000" anchor="ctr" anchorCtr="0">
            <a:spAutoFit/>
          </a:bodyPr>
          <a:lstStyle/>
          <a:p>
            <a:pPr marL="0" indent="0">
              <a:spcBef>
                <a:spcPts val="600"/>
              </a:spcBef>
              <a:buNone/>
            </a:pPr>
            <a:r>
              <a:rPr lang="en-US" sz="2800" dirty="0"/>
              <a:t>Shared memory multiprocessor: all </a:t>
            </a:r>
            <a:r>
              <a:rPr lang="en-US" sz="2800" spc="-300" dirty="0"/>
              <a:t>C P U </a:t>
            </a:r>
            <a:r>
              <a:rPr lang="en-US" sz="2800" dirty="0"/>
              <a:t>s share full access to </a:t>
            </a:r>
            <a:r>
              <a:rPr lang="en-US" sz="2800" spc="-300" dirty="0"/>
              <a:t>R A </a:t>
            </a:r>
            <a:r>
              <a:rPr lang="en-US" sz="2800" dirty="0"/>
              <a:t>M</a:t>
            </a:r>
          </a:p>
          <a:p>
            <a:pPr marL="342900" indent="-342900">
              <a:spcBef>
                <a:spcPts val="600"/>
              </a:spcBef>
              <a:buSzPts val="2400"/>
            </a:pPr>
            <a:r>
              <a:rPr lang="en-US" sz="2800" dirty="0"/>
              <a:t>Uniform Memory Access (</a:t>
            </a:r>
            <a:r>
              <a:rPr lang="en-US" sz="2800" spc="-300" dirty="0"/>
              <a:t>U M </a:t>
            </a:r>
            <a:r>
              <a:rPr lang="en-US" sz="2800" dirty="0"/>
              <a:t>A) : all locations equally fast to access</a:t>
            </a:r>
          </a:p>
          <a:p>
            <a:pPr marL="342900" indent="-342900">
              <a:spcBef>
                <a:spcPts val="600"/>
              </a:spcBef>
              <a:buSzPts val="2400"/>
            </a:pPr>
            <a:r>
              <a:rPr lang="en-US" sz="2800" dirty="0"/>
              <a:t>Non Uniform Memory Access (</a:t>
            </a:r>
            <a:r>
              <a:rPr lang="en-US" sz="2800" spc="-300" dirty="0"/>
              <a:t>N U M </a:t>
            </a:r>
            <a:r>
              <a:rPr lang="en-US" sz="2800" dirty="0"/>
              <a:t>A) : some locations are faster</a:t>
            </a:r>
          </a:p>
        </p:txBody>
      </p:sp>
    </p:spTree>
    <p:extLst>
      <p:ext uri="{BB962C8B-B14F-4D97-AF65-F5344CB8AC3E}">
        <p14:creationId xmlns:p14="http://schemas.microsoft.com/office/powerpoint/2010/main" val="1681412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1959" y="306971"/>
            <a:ext cx="11154104" cy="559572"/>
          </a:xfrm>
        </p:spPr>
        <p:txBody>
          <a:bodyPr wrap="square" lIns="0" tIns="18000" rIns="0" bIns="18000" anchor="ctr" anchorCtr="0">
            <a:spAutoFit/>
          </a:bodyPr>
          <a:lstStyle/>
          <a:p>
            <a:r>
              <a:rPr lang="en-US" sz="3400" dirty="0"/>
              <a:t>Processor Allocation Algorithms and Load Balancing</a:t>
            </a:r>
          </a:p>
        </p:txBody>
      </p:sp>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521959" y="1599110"/>
            <a:ext cx="11154103" cy="1836844"/>
          </a:xfrm>
        </p:spPr>
        <p:txBody>
          <a:bodyPr wrap="square" lIns="0" tIns="18000" rIns="0" bIns="18000" anchor="ctr" anchorCtr="0">
            <a:spAutoFit/>
          </a:bodyPr>
          <a:lstStyle/>
          <a:p>
            <a:pPr marL="0" indent="0">
              <a:spcBef>
                <a:spcPts val="600"/>
              </a:spcBef>
              <a:buNone/>
            </a:pPr>
            <a:r>
              <a:rPr lang="en-US" sz="2800" b="1" dirty="0"/>
              <a:t>Processor allocation algorithms</a:t>
            </a:r>
            <a:br>
              <a:rPr lang="en-US" sz="2800" b="1" dirty="0"/>
            </a:br>
            <a:r>
              <a:rPr lang="en-US" sz="2800" dirty="0"/>
              <a:t>How processes are assigned to </a:t>
            </a:r>
            <a:r>
              <a:rPr lang="en-US" sz="2800" spc="-400" dirty="0"/>
              <a:t>C P </a:t>
            </a:r>
            <a:r>
              <a:rPr lang="en-US" sz="2800" dirty="0"/>
              <a:t>Us in multiprocessor system</a:t>
            </a:r>
          </a:p>
          <a:p>
            <a:pPr marL="0" indent="0">
              <a:spcBef>
                <a:spcPts val="600"/>
              </a:spcBef>
              <a:buNone/>
            </a:pPr>
            <a:r>
              <a:rPr lang="en-US" sz="2800" dirty="0"/>
              <a:t>Algorithms differ in assumptions about what is known and what the goal is</a:t>
            </a:r>
            <a:endParaRPr lang="en-US" sz="1800" dirty="0"/>
          </a:p>
        </p:txBody>
      </p:sp>
    </p:spTree>
    <p:extLst>
      <p:ext uri="{BB962C8B-B14F-4D97-AF65-F5344CB8AC3E}">
        <p14:creationId xmlns:p14="http://schemas.microsoft.com/office/powerpoint/2010/main" val="2211023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1959" y="304731"/>
            <a:ext cx="11154104" cy="559572"/>
          </a:xfrm>
        </p:spPr>
        <p:txBody>
          <a:bodyPr wrap="square" lIns="0" tIns="18000" rIns="0" bIns="18000" anchor="ctr" anchorCtr="0">
            <a:spAutoFit/>
          </a:bodyPr>
          <a:lstStyle/>
          <a:p>
            <a:r>
              <a:rPr lang="en-US" sz="3400" dirty="0"/>
              <a:t>Graph-Theoretic Deterministic Algorithm</a:t>
            </a:r>
          </a:p>
        </p:txBody>
      </p:sp>
      <p:pic>
        <p:nvPicPr>
          <p:cNvPr id="8" name="Picture 7" descr="The figure illustrates the two ways of allocating nine processes to three nodes.&#10;Long description is available in notes, press F6">
            <a:extLst>
              <a:ext uri="{FF2B5EF4-FFF2-40B4-BE49-F238E27FC236}">
                <a16:creationId xmlns:a16="http://schemas.microsoft.com/office/drawing/2014/main" id="{5276E8EE-E57A-BFEB-4E7A-886ED436B99A}"/>
              </a:ext>
            </a:extLst>
          </p:cNvPr>
          <p:cNvPicPr>
            <a:picLocks noChangeAspect="1"/>
          </p:cNvPicPr>
          <p:nvPr/>
        </p:nvPicPr>
        <p:blipFill>
          <a:blip r:embed="rId3"/>
          <a:stretch>
            <a:fillRect/>
          </a:stretch>
        </p:blipFill>
        <p:spPr>
          <a:xfrm>
            <a:off x="756286" y="1659661"/>
            <a:ext cx="10679428" cy="3593270"/>
          </a:xfrm>
          <a:prstGeom prst="rect">
            <a:avLst/>
          </a:prstGeom>
        </p:spPr>
      </p:pic>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2470779" y="5803083"/>
            <a:ext cx="7250441" cy="313350"/>
          </a:xfrm>
        </p:spPr>
        <p:txBody>
          <a:bodyPr wrap="square" lIns="0" tIns="18000" rIns="0" bIns="18000" anchor="ctr" anchorCtr="0">
            <a:spAutoFit/>
          </a:bodyPr>
          <a:lstStyle/>
          <a:p>
            <a:pPr marL="0" indent="0">
              <a:buNone/>
            </a:pPr>
            <a:r>
              <a:rPr lang="en-US" sz="1800" dirty="0"/>
              <a:t>Figure 8.24. Two ways of allocating nine processes to three nodes.</a:t>
            </a:r>
          </a:p>
        </p:txBody>
      </p:sp>
    </p:spTree>
    <p:extLst>
      <p:ext uri="{BB962C8B-B14F-4D97-AF65-F5344CB8AC3E}">
        <p14:creationId xmlns:p14="http://schemas.microsoft.com/office/powerpoint/2010/main" val="570266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1959" y="304731"/>
            <a:ext cx="11154104" cy="559572"/>
          </a:xfrm>
        </p:spPr>
        <p:txBody>
          <a:bodyPr wrap="square" lIns="0" tIns="18000" rIns="0" bIns="18000" anchor="ctr" anchorCtr="0">
            <a:spAutoFit/>
          </a:bodyPr>
          <a:lstStyle/>
          <a:p>
            <a:r>
              <a:rPr lang="en-US" sz="3400" dirty="0"/>
              <a:t>Sender-Initiated Distributed Heuristic Algorithm</a:t>
            </a:r>
          </a:p>
        </p:txBody>
      </p:sp>
      <p:pic>
        <p:nvPicPr>
          <p:cNvPr id="5" name="Picture 4" descr="The figures labeled (a) and (b) illustrate an overloaded node looking for a lightly loaded node to handoff processes and an empty node looking for work to do.&#10;Long description is available in notes, press F6">
            <a:extLst>
              <a:ext uri="{FF2B5EF4-FFF2-40B4-BE49-F238E27FC236}">
                <a16:creationId xmlns:a16="http://schemas.microsoft.com/office/drawing/2014/main" id="{2B2ECE2A-9A36-CAFA-2AB8-D1EE41C91CB0}"/>
              </a:ext>
            </a:extLst>
          </p:cNvPr>
          <p:cNvPicPr>
            <a:picLocks noChangeAspect="1"/>
          </p:cNvPicPr>
          <p:nvPr/>
        </p:nvPicPr>
        <p:blipFill>
          <a:blip r:embed="rId3"/>
          <a:stretch>
            <a:fillRect/>
          </a:stretch>
        </p:blipFill>
        <p:spPr>
          <a:xfrm>
            <a:off x="1177324" y="1510060"/>
            <a:ext cx="9837352" cy="3837881"/>
          </a:xfrm>
          <a:prstGeom prst="rect">
            <a:avLst/>
          </a:prstGeom>
        </p:spPr>
      </p:pic>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2470779" y="5678232"/>
            <a:ext cx="7250441" cy="590349"/>
          </a:xfrm>
        </p:spPr>
        <p:txBody>
          <a:bodyPr wrap="square" lIns="0" tIns="18000" rIns="0" bIns="18000" anchor="ctr" anchorCtr="0">
            <a:spAutoFit/>
          </a:bodyPr>
          <a:lstStyle/>
          <a:p>
            <a:pPr marL="0" indent="0">
              <a:buNone/>
            </a:pPr>
            <a:r>
              <a:rPr lang="en-US" sz="1800" dirty="0"/>
              <a:t>Figure 8.25. (a) An overloaded node looking for a lightly loaded node to hand off processes to.(b) An empty node looking for work to do.</a:t>
            </a:r>
          </a:p>
        </p:txBody>
      </p:sp>
    </p:spTree>
    <p:extLst>
      <p:ext uri="{BB962C8B-B14F-4D97-AF65-F5344CB8AC3E}">
        <p14:creationId xmlns:p14="http://schemas.microsoft.com/office/powerpoint/2010/main" val="3204949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0AD3-FD09-61B8-BB74-E872F3E1C484}"/>
              </a:ext>
            </a:extLst>
          </p:cNvPr>
          <p:cNvSpPr>
            <a:spLocks noGrp="1"/>
          </p:cNvSpPr>
          <p:nvPr>
            <p:ph type="title"/>
          </p:nvPr>
        </p:nvSpPr>
        <p:spPr>
          <a:xfrm>
            <a:off x="521959" y="282701"/>
            <a:ext cx="11154104" cy="559572"/>
          </a:xfrm>
        </p:spPr>
        <p:txBody>
          <a:bodyPr wrap="square" lIns="0" tIns="18000" rIns="0" bIns="18000" anchor="ctr" anchorCtr="0">
            <a:spAutoFit/>
          </a:bodyPr>
          <a:lstStyle/>
          <a:p>
            <a:r>
              <a:rPr lang="en-US" sz="3400" dirty="0"/>
              <a:t>Distributed Systems</a:t>
            </a:r>
          </a:p>
        </p:txBody>
      </p:sp>
      <p:sp>
        <p:nvSpPr>
          <p:cNvPr id="3" name="Content Placeholder 2">
            <a:extLst>
              <a:ext uri="{FF2B5EF4-FFF2-40B4-BE49-F238E27FC236}">
                <a16:creationId xmlns:a16="http://schemas.microsoft.com/office/drawing/2014/main" id="{0D935C8C-FF4B-F4B5-B4E8-AC88AB6032D9}"/>
              </a:ext>
            </a:extLst>
          </p:cNvPr>
          <p:cNvSpPr>
            <a:spLocks noGrp="1"/>
          </p:cNvSpPr>
          <p:nvPr>
            <p:ph sz="quarter" idx="12"/>
          </p:nvPr>
        </p:nvSpPr>
        <p:spPr>
          <a:xfrm>
            <a:off x="521958" y="1092014"/>
            <a:ext cx="11154103" cy="1990733"/>
          </a:xfrm>
        </p:spPr>
        <p:txBody>
          <a:bodyPr wrap="square" lIns="0" tIns="18000" rIns="0" bIns="18000" anchor="ctr" anchorCtr="0">
            <a:spAutoFit/>
          </a:bodyPr>
          <a:lstStyle/>
          <a:p>
            <a:pPr marL="0" indent="0">
              <a:spcBef>
                <a:spcPts val="600"/>
              </a:spcBef>
              <a:buNone/>
            </a:pPr>
            <a:r>
              <a:rPr lang="en-US" sz="2800" dirty="0"/>
              <a:t>We have seen</a:t>
            </a:r>
          </a:p>
          <a:p>
            <a:pPr marL="342900" indent="-342900">
              <a:spcBef>
                <a:spcPts val="600"/>
              </a:spcBef>
              <a:buSzPts val="2400"/>
            </a:pPr>
            <a:r>
              <a:rPr lang="en-US" sz="2800" dirty="0"/>
              <a:t>Multicores, </a:t>
            </a:r>
          </a:p>
          <a:p>
            <a:pPr marL="342900" indent="-342900">
              <a:spcBef>
                <a:spcPts val="600"/>
              </a:spcBef>
              <a:buSzPts val="2400"/>
            </a:pPr>
            <a:r>
              <a:rPr lang="en-US" sz="2800" dirty="0"/>
              <a:t>Multiprocessors, and </a:t>
            </a:r>
          </a:p>
          <a:p>
            <a:pPr marL="342900" indent="-342900">
              <a:spcBef>
                <a:spcPts val="600"/>
              </a:spcBef>
              <a:buSzPts val="2400"/>
            </a:pPr>
            <a:r>
              <a:rPr lang="en-US" sz="2800" dirty="0" err="1"/>
              <a:t>Multicomputers</a:t>
            </a:r>
            <a:endParaRPr lang="en-US" sz="2800" dirty="0"/>
          </a:p>
        </p:txBody>
      </p:sp>
      <p:sp>
        <p:nvSpPr>
          <p:cNvPr id="4" name="Content Placeholder 3">
            <a:extLst>
              <a:ext uri="{FF2B5EF4-FFF2-40B4-BE49-F238E27FC236}">
                <a16:creationId xmlns:a16="http://schemas.microsoft.com/office/drawing/2014/main" id="{DBA9F46D-D8E6-FD6B-FB33-59431148E378}"/>
              </a:ext>
            </a:extLst>
          </p:cNvPr>
          <p:cNvSpPr>
            <a:spLocks noGrp="1"/>
          </p:cNvSpPr>
          <p:nvPr>
            <p:ph sz="quarter" idx="13"/>
          </p:nvPr>
        </p:nvSpPr>
        <p:spPr>
          <a:xfrm>
            <a:off x="522796" y="3403133"/>
            <a:ext cx="11152969" cy="975070"/>
          </a:xfrm>
        </p:spPr>
        <p:txBody>
          <a:bodyPr wrap="square" lIns="0" tIns="18000" rIns="0" bIns="18000" anchor="ctr" anchorCtr="0">
            <a:spAutoFit/>
          </a:bodyPr>
          <a:lstStyle/>
          <a:p>
            <a:pPr marL="0" indent="0">
              <a:spcBef>
                <a:spcPts val="600"/>
              </a:spcBef>
              <a:buNone/>
            </a:pPr>
            <a:r>
              <a:rPr lang="en-US" sz="2800" dirty="0"/>
              <a:t>Let us now turn to the biggest of them all: distributed systems</a:t>
            </a:r>
          </a:p>
          <a:p>
            <a:pPr marL="0" indent="0">
              <a:spcBef>
                <a:spcPts val="600"/>
              </a:spcBef>
              <a:buNone/>
            </a:pPr>
            <a:r>
              <a:rPr lang="en-US" sz="2800" dirty="0"/>
              <a:t>Similar to </a:t>
            </a:r>
            <a:r>
              <a:rPr lang="en-US" sz="2800" dirty="0" err="1"/>
              <a:t>multicomputers</a:t>
            </a:r>
            <a:r>
              <a:rPr lang="en-US" sz="2800" dirty="0"/>
              <a:t> but even more loosely coupled</a:t>
            </a:r>
          </a:p>
        </p:txBody>
      </p:sp>
    </p:spTree>
    <p:extLst>
      <p:ext uri="{BB962C8B-B14F-4D97-AF65-F5344CB8AC3E}">
        <p14:creationId xmlns:p14="http://schemas.microsoft.com/office/powerpoint/2010/main" val="4221765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0AD3-FD09-61B8-BB74-E872F3E1C484}"/>
              </a:ext>
            </a:extLst>
          </p:cNvPr>
          <p:cNvSpPr>
            <a:spLocks noGrp="1"/>
          </p:cNvSpPr>
          <p:nvPr>
            <p:ph type="title"/>
          </p:nvPr>
        </p:nvSpPr>
        <p:spPr>
          <a:xfrm>
            <a:off x="521959" y="285685"/>
            <a:ext cx="8240621" cy="559572"/>
          </a:xfrm>
        </p:spPr>
        <p:txBody>
          <a:bodyPr wrap="square" lIns="0" tIns="18000" rIns="0" bIns="18000" anchor="ctr" anchorCtr="0">
            <a:spAutoFit/>
          </a:bodyPr>
          <a:lstStyle/>
          <a:p>
            <a:r>
              <a:rPr lang="en-US" sz="3400" dirty="0"/>
              <a:t>Distributed Systems (1)</a:t>
            </a:r>
          </a:p>
        </p:txBody>
      </p:sp>
      <p:graphicFrame>
        <p:nvGraphicFramePr>
          <p:cNvPr id="5" name="Table 5">
            <a:extLst>
              <a:ext uri="{FF2B5EF4-FFF2-40B4-BE49-F238E27FC236}">
                <a16:creationId xmlns:a16="http://schemas.microsoft.com/office/drawing/2014/main" id="{974DB7DB-AB22-ED50-7089-46C55256AF25}"/>
              </a:ext>
            </a:extLst>
          </p:cNvPr>
          <p:cNvGraphicFramePr>
            <a:graphicFrameLocks noGrp="1"/>
          </p:cNvGraphicFramePr>
          <p:nvPr>
            <p:extLst>
              <p:ext uri="{D42A27DB-BD31-4B8C-83A1-F6EECF244321}">
                <p14:modId xmlns:p14="http://schemas.microsoft.com/office/powerpoint/2010/main" val="1645240531"/>
              </p:ext>
            </p:extLst>
          </p:nvPr>
        </p:nvGraphicFramePr>
        <p:xfrm>
          <a:off x="2039112" y="1746626"/>
          <a:ext cx="8113776" cy="3408680"/>
        </p:xfrm>
        <a:graphic>
          <a:graphicData uri="http://schemas.openxmlformats.org/drawingml/2006/table">
            <a:tbl>
              <a:tblPr firstRow="1" bandRow="1">
                <a:tableStyleId>{40F9630F-82C1-40B7-BC3A-925EFCFF5E92}</a:tableStyleId>
              </a:tblPr>
              <a:tblGrid>
                <a:gridCol w="2028444">
                  <a:extLst>
                    <a:ext uri="{9D8B030D-6E8A-4147-A177-3AD203B41FA5}">
                      <a16:colId xmlns:a16="http://schemas.microsoft.com/office/drawing/2014/main" val="2658986865"/>
                    </a:ext>
                  </a:extLst>
                </a:gridCol>
                <a:gridCol w="2028444">
                  <a:extLst>
                    <a:ext uri="{9D8B030D-6E8A-4147-A177-3AD203B41FA5}">
                      <a16:colId xmlns:a16="http://schemas.microsoft.com/office/drawing/2014/main" val="3793975567"/>
                    </a:ext>
                  </a:extLst>
                </a:gridCol>
                <a:gridCol w="2028444">
                  <a:extLst>
                    <a:ext uri="{9D8B030D-6E8A-4147-A177-3AD203B41FA5}">
                      <a16:colId xmlns:a16="http://schemas.microsoft.com/office/drawing/2014/main" val="1902136659"/>
                    </a:ext>
                  </a:extLst>
                </a:gridCol>
                <a:gridCol w="2028444">
                  <a:extLst>
                    <a:ext uri="{9D8B030D-6E8A-4147-A177-3AD203B41FA5}">
                      <a16:colId xmlns:a16="http://schemas.microsoft.com/office/drawing/2014/main" val="1177474638"/>
                    </a:ext>
                  </a:extLst>
                </a:gridCol>
              </a:tblGrid>
              <a:tr h="370840">
                <a:tc>
                  <a:txBody>
                    <a:bodyPr/>
                    <a:lstStyle/>
                    <a:p>
                      <a:r>
                        <a:rPr lang="en-US" sz="1400" b="1" u="none" strike="noStrike" cap="none" dirty="0">
                          <a:solidFill>
                            <a:schemeClr val="tx1"/>
                          </a:solidFill>
                        </a:rPr>
                        <a:t>Item</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u="none" strike="noStrike" cap="none" dirty="0">
                          <a:solidFill>
                            <a:schemeClr val="tx1"/>
                          </a:solidFill>
                        </a:rPr>
                        <a:t>Multiprocessor</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u="none" strike="noStrike" cap="none" dirty="0">
                          <a:solidFill>
                            <a:schemeClr val="tx1"/>
                          </a:solidFill>
                        </a:rPr>
                        <a:t>Multicomputer</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u="none" strike="noStrike" cap="none" dirty="0">
                          <a:solidFill>
                            <a:schemeClr val="tx1"/>
                          </a:solidFill>
                        </a:rPr>
                        <a:t>Distributed System</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449534"/>
                  </a:ext>
                </a:extLst>
              </a:tr>
              <a:tr h="370840">
                <a:tc>
                  <a:txBody>
                    <a:bodyPr/>
                    <a:lstStyle/>
                    <a:p>
                      <a:r>
                        <a:rPr lang="en-US" sz="1400" u="none" strike="noStrike" cap="none" dirty="0">
                          <a:solidFill>
                            <a:schemeClr val="tx1"/>
                          </a:solidFill>
                        </a:rPr>
                        <a:t>Node configuration</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spc="-200" baseline="0" dirty="0">
                          <a:solidFill>
                            <a:schemeClr val="tx1"/>
                          </a:solidFill>
                        </a:rPr>
                        <a:t>C P </a:t>
                      </a:r>
                      <a:r>
                        <a:rPr lang="en-US" sz="1400" u="none" strike="noStrike" cap="none" dirty="0">
                          <a:solidFill>
                            <a:schemeClr val="tx1"/>
                          </a:solidFill>
                        </a:rPr>
                        <a:t>U</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spc="-200" baseline="0" dirty="0">
                          <a:solidFill>
                            <a:schemeClr val="tx1"/>
                          </a:solidFill>
                        </a:rPr>
                        <a:t>C P </a:t>
                      </a:r>
                      <a:r>
                        <a:rPr lang="en-US" sz="1400" u="none" strike="noStrike" cap="none" dirty="0">
                          <a:solidFill>
                            <a:schemeClr val="tx1"/>
                          </a:solidFill>
                        </a:rPr>
                        <a:t>U, </a:t>
                      </a:r>
                      <a:r>
                        <a:rPr lang="en-US" sz="1400" u="none" strike="noStrike" cap="none" spc="-200" baseline="0" dirty="0">
                          <a:solidFill>
                            <a:schemeClr val="tx1"/>
                          </a:solidFill>
                        </a:rPr>
                        <a:t>R A </a:t>
                      </a:r>
                      <a:r>
                        <a:rPr lang="en-US" sz="1400" u="none" strike="noStrike" cap="none" dirty="0">
                          <a:solidFill>
                            <a:schemeClr val="tx1"/>
                          </a:solidFill>
                        </a:rPr>
                        <a:t>M, net interface</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Complete computer</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6036878"/>
                  </a:ext>
                </a:extLst>
              </a:tr>
              <a:tr h="370840">
                <a:tc>
                  <a:txBody>
                    <a:bodyPr/>
                    <a:lstStyle/>
                    <a:p>
                      <a:r>
                        <a:rPr lang="en-US" sz="1400" u="none" strike="noStrike" cap="none" dirty="0">
                          <a:solidFill>
                            <a:schemeClr val="tx1"/>
                          </a:solidFill>
                        </a:rPr>
                        <a:t>Node peripherals</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All shared</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Shared exc. Maybe disk</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Full set per node</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7925159"/>
                  </a:ext>
                </a:extLst>
              </a:tr>
              <a:tr h="370840">
                <a:tc>
                  <a:txBody>
                    <a:bodyPr/>
                    <a:lstStyle/>
                    <a:p>
                      <a:r>
                        <a:rPr lang="en-US" sz="1400" u="none" strike="noStrike" cap="none" dirty="0">
                          <a:solidFill>
                            <a:schemeClr val="tx1"/>
                          </a:solidFill>
                        </a:rPr>
                        <a:t>Location</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Same track</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Same room</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Possibly worldwide</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8314257"/>
                  </a:ext>
                </a:extLst>
              </a:tr>
              <a:tr h="370840">
                <a:tc>
                  <a:txBody>
                    <a:bodyPr/>
                    <a:lstStyle/>
                    <a:p>
                      <a:r>
                        <a:rPr lang="en-US" sz="1400" u="none" strike="noStrike" cap="none" dirty="0">
                          <a:solidFill>
                            <a:schemeClr val="tx1"/>
                          </a:solidFill>
                        </a:rPr>
                        <a:t>Internode communication</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Shared </a:t>
                      </a:r>
                      <a:r>
                        <a:rPr lang="en-US" sz="1400" u="none" strike="noStrike" cap="none" spc="-200" baseline="0" dirty="0">
                          <a:solidFill>
                            <a:schemeClr val="tx1"/>
                          </a:solidFill>
                        </a:rPr>
                        <a:t>R A </a:t>
                      </a:r>
                      <a:r>
                        <a:rPr lang="en-US" sz="1400" u="none" strike="noStrike" cap="none" dirty="0">
                          <a:solidFill>
                            <a:schemeClr val="tx1"/>
                          </a:solidFill>
                        </a:rPr>
                        <a:t>M</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Dedicated interconnect</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Traditional network</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9648529"/>
                  </a:ext>
                </a:extLst>
              </a:tr>
              <a:tr h="370840">
                <a:tc>
                  <a:txBody>
                    <a:bodyPr/>
                    <a:lstStyle/>
                    <a:p>
                      <a:r>
                        <a:rPr lang="en-US" sz="1400" u="none" strike="noStrike" cap="none" dirty="0">
                          <a:solidFill>
                            <a:schemeClr val="tx1"/>
                          </a:solidFill>
                        </a:rPr>
                        <a:t>Operating systems</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One, shared</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Multiple, same</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Possibly all different</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7390634"/>
                  </a:ext>
                </a:extLst>
              </a:tr>
              <a:tr h="370840">
                <a:tc>
                  <a:txBody>
                    <a:bodyPr/>
                    <a:lstStyle/>
                    <a:p>
                      <a:r>
                        <a:rPr lang="en-US" sz="1400" u="none" strike="noStrike" cap="none" dirty="0">
                          <a:solidFill>
                            <a:schemeClr val="tx1"/>
                          </a:solidFill>
                        </a:rPr>
                        <a:t>File systems</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One, shared</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One, shared</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Each node has own</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7788051"/>
                  </a:ext>
                </a:extLst>
              </a:tr>
              <a:tr h="370840">
                <a:tc>
                  <a:txBody>
                    <a:bodyPr/>
                    <a:lstStyle/>
                    <a:p>
                      <a:r>
                        <a:rPr lang="en-US" sz="1400" u="none" strike="noStrike" cap="none" dirty="0">
                          <a:solidFill>
                            <a:schemeClr val="tx1"/>
                          </a:solidFill>
                        </a:rPr>
                        <a:t>Administration</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One organization</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One organization</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u="none" strike="noStrike" cap="none" dirty="0">
                          <a:solidFill>
                            <a:schemeClr val="tx1"/>
                          </a:solidFill>
                        </a:rPr>
                        <a:t>Many organizations</a:t>
                      </a:r>
                      <a:endParaRPr lang="en-US" sz="1400" dirty="0">
                        <a:solidFill>
                          <a:schemeClr val="tx1"/>
                        </a:solidFill>
                      </a:endParaRPr>
                    </a:p>
                  </a:txBody>
                  <a:tcPr marL="121706" marR="1217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1754342"/>
                  </a:ext>
                </a:extLst>
              </a:tr>
            </a:tbl>
          </a:graphicData>
        </a:graphic>
      </p:graphicFrame>
      <p:sp>
        <p:nvSpPr>
          <p:cNvPr id="3" name="Content Placeholder 2">
            <a:extLst>
              <a:ext uri="{FF2B5EF4-FFF2-40B4-BE49-F238E27FC236}">
                <a16:creationId xmlns:a16="http://schemas.microsoft.com/office/drawing/2014/main" id="{0D935C8C-FF4B-F4B5-B4E8-AC88AB6032D9}"/>
              </a:ext>
            </a:extLst>
          </p:cNvPr>
          <p:cNvSpPr>
            <a:spLocks noGrp="1"/>
          </p:cNvSpPr>
          <p:nvPr>
            <p:ph sz="quarter" idx="12"/>
          </p:nvPr>
        </p:nvSpPr>
        <p:spPr>
          <a:xfrm>
            <a:off x="3042279" y="5680072"/>
            <a:ext cx="6107441" cy="313350"/>
          </a:xfrm>
        </p:spPr>
        <p:txBody>
          <a:bodyPr wrap="square" lIns="0" tIns="18000" rIns="0" bIns="18000" anchor="ctr" anchorCtr="0">
            <a:spAutoFit/>
          </a:bodyPr>
          <a:lstStyle/>
          <a:p>
            <a:pPr marL="0" indent="0">
              <a:spcBef>
                <a:spcPts val="600"/>
              </a:spcBef>
              <a:buNone/>
            </a:pPr>
            <a:r>
              <a:rPr lang="en-US" sz="1800" dirty="0"/>
              <a:t>Figure 8.26 Comparison of 3 kinds of multiple </a:t>
            </a:r>
            <a:r>
              <a:rPr lang="en-US" sz="1800" spc="-300" dirty="0"/>
              <a:t>C P </a:t>
            </a:r>
            <a:r>
              <a:rPr lang="en-US" sz="1800" dirty="0"/>
              <a:t>U systems</a:t>
            </a:r>
          </a:p>
        </p:txBody>
      </p:sp>
    </p:spTree>
    <p:extLst>
      <p:ext uri="{BB962C8B-B14F-4D97-AF65-F5344CB8AC3E}">
        <p14:creationId xmlns:p14="http://schemas.microsoft.com/office/powerpoint/2010/main" val="2242608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1959" y="282695"/>
            <a:ext cx="11154104" cy="559572"/>
          </a:xfrm>
        </p:spPr>
        <p:txBody>
          <a:bodyPr wrap="square" lIns="0" tIns="18000" rIns="0" bIns="18000" anchor="ctr" anchorCtr="0">
            <a:spAutoFit/>
          </a:bodyPr>
          <a:lstStyle/>
          <a:p>
            <a:r>
              <a:rPr lang="en-US" sz="3400" dirty="0"/>
              <a:t>Distributed Systems (2)</a:t>
            </a:r>
          </a:p>
        </p:txBody>
      </p:sp>
      <p:pic>
        <p:nvPicPr>
          <p:cNvPr id="5" name="Picture 4" descr="The figure illustrates the positioning of middleware in a distributed system.&#10;Long description is available in notes, Press F6.">
            <a:extLst>
              <a:ext uri="{FF2B5EF4-FFF2-40B4-BE49-F238E27FC236}">
                <a16:creationId xmlns:a16="http://schemas.microsoft.com/office/drawing/2014/main" id="{48752029-3C01-A121-2ED1-40FF29028656}"/>
              </a:ext>
            </a:extLst>
          </p:cNvPr>
          <p:cNvPicPr>
            <a:picLocks noChangeAspect="1"/>
          </p:cNvPicPr>
          <p:nvPr/>
        </p:nvPicPr>
        <p:blipFill>
          <a:blip r:embed="rId3"/>
          <a:stretch>
            <a:fillRect/>
          </a:stretch>
        </p:blipFill>
        <p:spPr>
          <a:xfrm>
            <a:off x="1897671" y="1096983"/>
            <a:ext cx="8396660" cy="4472135"/>
          </a:xfrm>
          <a:prstGeom prst="rect">
            <a:avLst/>
          </a:prstGeom>
        </p:spPr>
      </p:pic>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2966079" y="6017615"/>
            <a:ext cx="6259841" cy="313350"/>
          </a:xfrm>
        </p:spPr>
        <p:txBody>
          <a:bodyPr wrap="square" lIns="0" tIns="18000" rIns="0" bIns="18000" anchor="ctr" anchorCtr="0">
            <a:spAutoFit/>
          </a:bodyPr>
          <a:lstStyle/>
          <a:p>
            <a:pPr marL="0" indent="0">
              <a:spcBef>
                <a:spcPts val="600"/>
              </a:spcBef>
              <a:buNone/>
            </a:pPr>
            <a:r>
              <a:rPr lang="en-US" sz="1800" dirty="0"/>
              <a:t>Figure 8.27 Positioning of middleware in a distributed system.</a:t>
            </a:r>
            <a:endParaRPr lang="en-US" sz="1200" dirty="0"/>
          </a:p>
        </p:txBody>
      </p:sp>
    </p:spTree>
    <p:extLst>
      <p:ext uri="{BB962C8B-B14F-4D97-AF65-F5344CB8AC3E}">
        <p14:creationId xmlns:p14="http://schemas.microsoft.com/office/powerpoint/2010/main" val="2744647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1959" y="304729"/>
            <a:ext cx="11154104" cy="559572"/>
          </a:xfrm>
        </p:spPr>
        <p:txBody>
          <a:bodyPr wrap="square" lIns="0" tIns="18000" rIns="0" bIns="18000" anchor="ctr" anchorCtr="0">
            <a:spAutoFit/>
          </a:bodyPr>
          <a:lstStyle/>
          <a:p>
            <a:r>
              <a:rPr lang="en-US" sz="3400" dirty="0"/>
              <a:t>Network Hardware Ethernet</a:t>
            </a:r>
          </a:p>
        </p:txBody>
      </p:sp>
      <p:pic>
        <p:nvPicPr>
          <p:cNvPr id="6" name="Picture 5" descr="The figures labeled (a) and (b) illustrate the Classic Ethernet and Switched Ethernet.&#10;Long description is available in notes, Press F6.">
            <a:extLst>
              <a:ext uri="{FF2B5EF4-FFF2-40B4-BE49-F238E27FC236}">
                <a16:creationId xmlns:a16="http://schemas.microsoft.com/office/drawing/2014/main" id="{55E39EAC-6098-ACC3-8191-3B7A87876C49}"/>
              </a:ext>
            </a:extLst>
          </p:cNvPr>
          <p:cNvPicPr>
            <a:picLocks noChangeAspect="1"/>
          </p:cNvPicPr>
          <p:nvPr/>
        </p:nvPicPr>
        <p:blipFill>
          <a:blip r:embed="rId3"/>
          <a:stretch>
            <a:fillRect/>
          </a:stretch>
        </p:blipFill>
        <p:spPr>
          <a:xfrm>
            <a:off x="962103" y="1500086"/>
            <a:ext cx="10268472" cy="3610178"/>
          </a:xfrm>
          <a:prstGeom prst="rect">
            <a:avLst/>
          </a:prstGeom>
        </p:spPr>
      </p:pic>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3251829" y="5851307"/>
            <a:ext cx="5713741" cy="313350"/>
          </a:xfrm>
        </p:spPr>
        <p:txBody>
          <a:bodyPr wrap="square" lIns="0" tIns="18000" rIns="0" bIns="18000" anchor="ctr" anchorCtr="0">
            <a:spAutoFit/>
          </a:bodyPr>
          <a:lstStyle/>
          <a:p>
            <a:pPr marL="0" indent="0">
              <a:spcBef>
                <a:spcPts val="600"/>
              </a:spcBef>
              <a:buNone/>
            </a:pPr>
            <a:r>
              <a:rPr lang="en-US" sz="1800" dirty="0"/>
              <a:t>Figure 8.28 (a) Classic Ethernet. (b) Switched Ethernet.</a:t>
            </a:r>
            <a:endParaRPr lang="en-US" sz="1200" dirty="0"/>
          </a:p>
        </p:txBody>
      </p:sp>
    </p:spTree>
    <p:extLst>
      <p:ext uri="{BB962C8B-B14F-4D97-AF65-F5344CB8AC3E}">
        <p14:creationId xmlns:p14="http://schemas.microsoft.com/office/powerpoint/2010/main" val="190027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2857" y="304729"/>
            <a:ext cx="11153205" cy="559572"/>
          </a:xfrm>
        </p:spPr>
        <p:txBody>
          <a:bodyPr wrap="square" lIns="0" tIns="18000" rIns="0" bIns="18000" anchor="ctr" anchorCtr="0">
            <a:spAutoFit/>
          </a:bodyPr>
          <a:lstStyle/>
          <a:p>
            <a:r>
              <a:rPr lang="en-US" sz="3400" dirty="0"/>
              <a:t>The Internet</a:t>
            </a:r>
          </a:p>
        </p:txBody>
      </p:sp>
      <p:pic>
        <p:nvPicPr>
          <p:cNvPr id="5" name="Picture 4" descr="The figure illustrates a portion of the Internet.&#10;Long description is available in notes, Press F6.">
            <a:extLst>
              <a:ext uri="{FF2B5EF4-FFF2-40B4-BE49-F238E27FC236}">
                <a16:creationId xmlns:a16="http://schemas.microsoft.com/office/drawing/2014/main" id="{1B54C65F-E432-304E-A180-1591E7643348}"/>
              </a:ext>
            </a:extLst>
          </p:cNvPr>
          <p:cNvPicPr>
            <a:picLocks noChangeAspect="1"/>
          </p:cNvPicPr>
          <p:nvPr/>
        </p:nvPicPr>
        <p:blipFill>
          <a:blip r:embed="rId3"/>
          <a:stretch>
            <a:fillRect/>
          </a:stretch>
        </p:blipFill>
        <p:spPr>
          <a:xfrm>
            <a:off x="2635269" y="1123006"/>
            <a:ext cx="6921464" cy="4438301"/>
          </a:xfrm>
          <a:prstGeom prst="rect">
            <a:avLst/>
          </a:prstGeom>
        </p:spPr>
      </p:pic>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4267200" y="5972660"/>
            <a:ext cx="3672216" cy="313350"/>
          </a:xfrm>
        </p:spPr>
        <p:txBody>
          <a:bodyPr wrap="square" lIns="0" tIns="18000" rIns="0" bIns="18000" anchor="ctr" anchorCtr="0">
            <a:spAutoFit/>
          </a:bodyPr>
          <a:lstStyle/>
          <a:p>
            <a:pPr marL="0" indent="0">
              <a:spcBef>
                <a:spcPts val="600"/>
              </a:spcBef>
              <a:buNone/>
            </a:pPr>
            <a:r>
              <a:rPr lang="en-US" sz="1800" dirty="0"/>
              <a:t>Figure 8.29 A portion of the Internet.</a:t>
            </a:r>
            <a:endParaRPr lang="en-US" sz="1200" dirty="0"/>
          </a:p>
        </p:txBody>
      </p:sp>
    </p:spTree>
    <p:extLst>
      <p:ext uri="{BB962C8B-B14F-4D97-AF65-F5344CB8AC3E}">
        <p14:creationId xmlns:p14="http://schemas.microsoft.com/office/powerpoint/2010/main" val="3261756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1959" y="304729"/>
            <a:ext cx="11154104" cy="559572"/>
          </a:xfrm>
        </p:spPr>
        <p:txBody>
          <a:bodyPr wrap="square" lIns="0" tIns="18000" rIns="0" bIns="18000" anchor="ctr" anchorCtr="0">
            <a:spAutoFit/>
          </a:bodyPr>
          <a:lstStyle/>
          <a:p>
            <a:r>
              <a:rPr lang="en-US" sz="3400" dirty="0">
                <a:solidFill>
                  <a:schemeClr val="lt2"/>
                </a:solidFill>
              </a:rPr>
              <a:t>Network Services</a:t>
            </a:r>
            <a:r>
              <a:rPr lang="en-US" sz="3400" dirty="0"/>
              <a:t> (1)</a:t>
            </a:r>
          </a:p>
        </p:txBody>
      </p:sp>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521959" y="1093892"/>
            <a:ext cx="11154103" cy="975070"/>
          </a:xfrm>
        </p:spPr>
        <p:txBody>
          <a:bodyPr wrap="square" lIns="0" tIns="18000" rIns="0" bIns="18000" anchor="ctr" anchorCtr="0">
            <a:spAutoFit/>
          </a:bodyPr>
          <a:lstStyle/>
          <a:p>
            <a:pPr marL="0" indent="0">
              <a:spcBef>
                <a:spcPts val="600"/>
              </a:spcBef>
              <a:buSzPts val="2400"/>
              <a:buNone/>
            </a:pPr>
            <a:r>
              <a:rPr lang="en-US" sz="2800" dirty="0"/>
              <a:t>Six different types of network service.</a:t>
            </a:r>
          </a:p>
          <a:p>
            <a:pPr marL="0" indent="0">
              <a:spcBef>
                <a:spcPts val="600"/>
              </a:spcBef>
              <a:buSzPts val="2400"/>
              <a:buNone/>
            </a:pPr>
            <a:r>
              <a:rPr lang="en-US" sz="2800" dirty="0"/>
              <a:t>Connection Oriented</a:t>
            </a:r>
            <a:endParaRPr lang="en-US" sz="1200" dirty="0"/>
          </a:p>
        </p:txBody>
      </p:sp>
      <p:graphicFrame>
        <p:nvGraphicFramePr>
          <p:cNvPr id="4" name="Table 5">
            <a:extLst>
              <a:ext uri="{FF2B5EF4-FFF2-40B4-BE49-F238E27FC236}">
                <a16:creationId xmlns:a16="http://schemas.microsoft.com/office/drawing/2014/main" id="{1714A8ED-2830-0D6D-9457-4A50BC713839}"/>
              </a:ext>
            </a:extLst>
          </p:cNvPr>
          <p:cNvGraphicFramePr>
            <a:graphicFrameLocks noGrp="1"/>
          </p:cNvGraphicFramePr>
          <p:nvPr>
            <p:extLst>
              <p:ext uri="{D42A27DB-BD31-4B8C-83A1-F6EECF244321}">
                <p14:modId xmlns:p14="http://schemas.microsoft.com/office/powerpoint/2010/main" val="3076985890"/>
              </p:ext>
            </p:extLst>
          </p:nvPr>
        </p:nvGraphicFramePr>
        <p:xfrm>
          <a:off x="2823017" y="2952377"/>
          <a:ext cx="6545966" cy="1483360"/>
        </p:xfrm>
        <a:graphic>
          <a:graphicData uri="http://schemas.openxmlformats.org/drawingml/2006/table">
            <a:tbl>
              <a:tblPr firstRow="1" bandRow="1">
                <a:tableStyleId>{40F9630F-82C1-40B7-BC3A-925EFCFF5E92}</a:tableStyleId>
              </a:tblPr>
              <a:tblGrid>
                <a:gridCol w="3272983">
                  <a:extLst>
                    <a:ext uri="{9D8B030D-6E8A-4147-A177-3AD203B41FA5}">
                      <a16:colId xmlns:a16="http://schemas.microsoft.com/office/drawing/2014/main" val="42812598"/>
                    </a:ext>
                  </a:extLst>
                </a:gridCol>
                <a:gridCol w="3272983">
                  <a:extLst>
                    <a:ext uri="{9D8B030D-6E8A-4147-A177-3AD203B41FA5}">
                      <a16:colId xmlns:a16="http://schemas.microsoft.com/office/drawing/2014/main" val="4005181892"/>
                    </a:ext>
                  </a:extLst>
                </a:gridCol>
              </a:tblGrid>
              <a:tr h="370840">
                <a:tc>
                  <a:txBody>
                    <a:bodyPr/>
                    <a:lstStyle/>
                    <a:p>
                      <a:r>
                        <a:rPr lang="en-US" sz="1600" b="1" u="none" strike="noStrike" cap="none" dirty="0">
                          <a:solidFill>
                            <a:schemeClr val="tx1"/>
                          </a:solidFill>
                        </a:rPr>
                        <a:t>Service</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u="none" strike="noStrike" cap="none" dirty="0">
                          <a:solidFill>
                            <a:schemeClr val="tx1"/>
                          </a:solidFill>
                        </a:rPr>
                        <a:t>Example</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684594"/>
                  </a:ext>
                </a:extLst>
              </a:tr>
              <a:tr h="370840">
                <a:tc>
                  <a:txBody>
                    <a:bodyPr/>
                    <a:lstStyle/>
                    <a:p>
                      <a:r>
                        <a:rPr lang="en-US" sz="1600" u="none" strike="noStrike" cap="none" dirty="0">
                          <a:solidFill>
                            <a:schemeClr val="tx1"/>
                          </a:solidFill>
                        </a:rPr>
                        <a:t>Reliable message stream</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u="none" strike="noStrike" cap="none" dirty="0">
                          <a:solidFill>
                            <a:schemeClr val="tx1"/>
                          </a:solidFill>
                        </a:rPr>
                        <a:t>Sequence of pages of a book</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0677185"/>
                  </a:ext>
                </a:extLst>
              </a:tr>
              <a:tr h="370840">
                <a:tc>
                  <a:txBody>
                    <a:bodyPr/>
                    <a:lstStyle/>
                    <a:p>
                      <a:r>
                        <a:rPr lang="en-US" sz="1600" u="none" strike="noStrike" cap="none" dirty="0">
                          <a:solidFill>
                            <a:schemeClr val="tx1"/>
                          </a:solidFill>
                        </a:rPr>
                        <a:t>Reliable byte stream</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u="none" strike="noStrike" cap="none" dirty="0">
                          <a:solidFill>
                            <a:schemeClr val="tx1"/>
                          </a:solidFill>
                        </a:rPr>
                        <a:t>Remote login</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2891040"/>
                  </a:ext>
                </a:extLst>
              </a:tr>
              <a:tr h="370840">
                <a:tc>
                  <a:txBody>
                    <a:bodyPr/>
                    <a:lstStyle/>
                    <a:p>
                      <a:r>
                        <a:rPr lang="en-US" sz="1600" u="none" strike="noStrike" cap="none" dirty="0">
                          <a:solidFill>
                            <a:schemeClr val="tx1"/>
                          </a:solidFill>
                        </a:rPr>
                        <a:t>Unreliable Connection</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u="none" strike="noStrike" cap="none" dirty="0">
                          <a:solidFill>
                            <a:schemeClr val="tx1"/>
                          </a:solidFill>
                        </a:rPr>
                        <a:t>Digitized voice</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809052"/>
                  </a:ext>
                </a:extLst>
              </a:tr>
            </a:tbl>
          </a:graphicData>
        </a:graphic>
      </p:graphicFrame>
    </p:spTree>
    <p:extLst>
      <p:ext uri="{BB962C8B-B14F-4D97-AF65-F5344CB8AC3E}">
        <p14:creationId xmlns:p14="http://schemas.microsoft.com/office/powerpoint/2010/main" val="3960895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1959" y="304729"/>
            <a:ext cx="8240620" cy="559572"/>
          </a:xfrm>
        </p:spPr>
        <p:txBody>
          <a:bodyPr wrap="square" lIns="0" tIns="18000" rIns="0" bIns="18000" anchor="ctr" anchorCtr="0">
            <a:spAutoFit/>
          </a:bodyPr>
          <a:lstStyle/>
          <a:p>
            <a:r>
              <a:rPr lang="en-US" sz="3400" dirty="0">
                <a:solidFill>
                  <a:schemeClr val="lt2"/>
                </a:solidFill>
              </a:rPr>
              <a:t>Network Services</a:t>
            </a:r>
            <a:r>
              <a:rPr lang="en-US" sz="3400" dirty="0"/>
              <a:t> (2)</a:t>
            </a:r>
          </a:p>
        </p:txBody>
      </p:sp>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521959" y="1093893"/>
            <a:ext cx="11154104" cy="975070"/>
          </a:xfrm>
        </p:spPr>
        <p:txBody>
          <a:bodyPr wrap="square" lIns="0" tIns="18000" rIns="0" bIns="18000" anchor="ctr" anchorCtr="0">
            <a:spAutoFit/>
          </a:bodyPr>
          <a:lstStyle/>
          <a:p>
            <a:pPr marL="0" indent="0">
              <a:spcBef>
                <a:spcPts val="600"/>
              </a:spcBef>
              <a:buSzPts val="2400"/>
              <a:buNone/>
            </a:pPr>
            <a:r>
              <a:rPr lang="en-US" sz="2800" dirty="0"/>
              <a:t>Six different types of network service.</a:t>
            </a:r>
          </a:p>
          <a:p>
            <a:pPr marL="0" indent="0">
              <a:spcBef>
                <a:spcPts val="600"/>
              </a:spcBef>
              <a:buSzPts val="2400"/>
              <a:buNone/>
            </a:pPr>
            <a:r>
              <a:rPr lang="en-US" sz="2800" dirty="0"/>
              <a:t>Connectionless</a:t>
            </a:r>
          </a:p>
        </p:txBody>
      </p:sp>
      <p:graphicFrame>
        <p:nvGraphicFramePr>
          <p:cNvPr id="4" name="Table 5">
            <a:extLst>
              <a:ext uri="{FF2B5EF4-FFF2-40B4-BE49-F238E27FC236}">
                <a16:creationId xmlns:a16="http://schemas.microsoft.com/office/drawing/2014/main" id="{1714A8ED-2830-0D6D-9457-4A50BC713839}"/>
              </a:ext>
            </a:extLst>
          </p:cNvPr>
          <p:cNvGraphicFramePr>
            <a:graphicFrameLocks noGrp="1"/>
          </p:cNvGraphicFramePr>
          <p:nvPr>
            <p:extLst>
              <p:ext uri="{D42A27DB-BD31-4B8C-83A1-F6EECF244321}">
                <p14:modId xmlns:p14="http://schemas.microsoft.com/office/powerpoint/2010/main" val="561131020"/>
              </p:ext>
            </p:extLst>
          </p:nvPr>
        </p:nvGraphicFramePr>
        <p:xfrm>
          <a:off x="2823017" y="2685677"/>
          <a:ext cx="6545966" cy="1483360"/>
        </p:xfrm>
        <a:graphic>
          <a:graphicData uri="http://schemas.openxmlformats.org/drawingml/2006/table">
            <a:tbl>
              <a:tblPr firstRow="1" bandRow="1">
                <a:tableStyleId>{40F9630F-82C1-40B7-BC3A-925EFCFF5E92}</a:tableStyleId>
              </a:tblPr>
              <a:tblGrid>
                <a:gridCol w="3272983">
                  <a:extLst>
                    <a:ext uri="{9D8B030D-6E8A-4147-A177-3AD203B41FA5}">
                      <a16:colId xmlns:a16="http://schemas.microsoft.com/office/drawing/2014/main" val="42812598"/>
                    </a:ext>
                  </a:extLst>
                </a:gridCol>
                <a:gridCol w="3272983">
                  <a:extLst>
                    <a:ext uri="{9D8B030D-6E8A-4147-A177-3AD203B41FA5}">
                      <a16:colId xmlns:a16="http://schemas.microsoft.com/office/drawing/2014/main" val="4005181892"/>
                    </a:ext>
                  </a:extLst>
                </a:gridCol>
              </a:tblGrid>
              <a:tr h="370840">
                <a:tc>
                  <a:txBody>
                    <a:bodyPr/>
                    <a:lstStyle/>
                    <a:p>
                      <a:r>
                        <a:rPr lang="en-US" sz="1600" b="1" u="none" strike="noStrike" cap="none" dirty="0">
                          <a:solidFill>
                            <a:schemeClr val="tx1"/>
                          </a:solidFill>
                        </a:rPr>
                        <a:t>Service</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u="none" strike="noStrike" cap="none" dirty="0">
                          <a:solidFill>
                            <a:schemeClr val="tx1"/>
                          </a:solidFill>
                        </a:rPr>
                        <a:t>Example</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684594"/>
                  </a:ext>
                </a:extLst>
              </a:tr>
              <a:tr h="370840">
                <a:tc>
                  <a:txBody>
                    <a:bodyPr/>
                    <a:lstStyle/>
                    <a:p>
                      <a:r>
                        <a:rPr lang="en-US" sz="1600" u="none" strike="noStrike" cap="none" dirty="0">
                          <a:solidFill>
                            <a:schemeClr val="tx1"/>
                          </a:solidFill>
                        </a:rPr>
                        <a:t>Unreliable datagram</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u="none" strike="noStrike" cap="none" dirty="0">
                          <a:solidFill>
                            <a:schemeClr val="tx1"/>
                          </a:solidFill>
                        </a:rPr>
                        <a:t>Network test packets</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0677185"/>
                  </a:ext>
                </a:extLst>
              </a:tr>
              <a:tr h="370840">
                <a:tc>
                  <a:txBody>
                    <a:bodyPr/>
                    <a:lstStyle/>
                    <a:p>
                      <a:r>
                        <a:rPr lang="en-US" sz="1600" u="none" strike="noStrike" cap="none" dirty="0">
                          <a:solidFill>
                            <a:schemeClr val="tx1"/>
                          </a:solidFill>
                        </a:rPr>
                        <a:t>Acknowledged datagram</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u="none" strike="noStrike" cap="none" dirty="0">
                          <a:solidFill>
                            <a:schemeClr val="tx1"/>
                          </a:solidFill>
                        </a:rPr>
                        <a:t>Registered mails</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2891040"/>
                  </a:ext>
                </a:extLst>
              </a:tr>
              <a:tr h="370840">
                <a:tc>
                  <a:txBody>
                    <a:bodyPr/>
                    <a:lstStyle/>
                    <a:p>
                      <a:r>
                        <a:rPr lang="en-US" sz="1600" u="none" strike="noStrike" cap="none" dirty="0">
                          <a:solidFill>
                            <a:schemeClr val="tx1"/>
                          </a:solidFill>
                        </a:rPr>
                        <a:t>Request-reply</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u="none" strike="noStrike" cap="none" dirty="0">
                          <a:solidFill>
                            <a:schemeClr val="tx1"/>
                          </a:solidFill>
                        </a:rPr>
                        <a:t>Database query</a:t>
                      </a:r>
                      <a:endParaRPr lang="en-US" sz="1600" dirty="0">
                        <a:solidFill>
                          <a:schemeClr val="tx1"/>
                        </a:solidFill>
                      </a:endParaRPr>
                    </a:p>
                  </a:txBody>
                  <a:tcPr marL="98188" marR="98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809052"/>
                  </a:ext>
                </a:extLst>
              </a:tr>
            </a:tbl>
          </a:graphicData>
        </a:graphic>
      </p:graphicFrame>
    </p:spTree>
    <p:extLst>
      <p:ext uri="{BB962C8B-B14F-4D97-AF65-F5344CB8AC3E}">
        <p14:creationId xmlns:p14="http://schemas.microsoft.com/office/powerpoint/2010/main" val="3922526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E7C0-8E49-ADD0-18FE-0C26633E4F95}"/>
              </a:ext>
            </a:extLst>
          </p:cNvPr>
          <p:cNvSpPr>
            <a:spLocks noGrp="1"/>
          </p:cNvSpPr>
          <p:nvPr>
            <p:ph type="title"/>
          </p:nvPr>
        </p:nvSpPr>
        <p:spPr>
          <a:xfrm>
            <a:off x="522323" y="277396"/>
            <a:ext cx="11153740" cy="590349"/>
          </a:xfrm>
        </p:spPr>
        <p:txBody>
          <a:bodyPr wrap="square" lIns="0" tIns="18000" rIns="0" bIns="18000" anchor="ctr" anchorCtr="0">
            <a:spAutoFit/>
          </a:bodyPr>
          <a:lstStyle/>
          <a:p>
            <a:r>
              <a:rPr lang="en-US" sz="3400" noProof="0" dirty="0"/>
              <a:t>Multiprocessor Hardware: Bus</a:t>
            </a:r>
            <a:r>
              <a:rPr lang="en-US" dirty="0"/>
              <a:t> (1)</a:t>
            </a:r>
          </a:p>
        </p:txBody>
      </p:sp>
      <p:sp>
        <p:nvSpPr>
          <p:cNvPr id="3" name="Content Placeholder 2">
            <a:extLst>
              <a:ext uri="{FF2B5EF4-FFF2-40B4-BE49-F238E27FC236}">
                <a16:creationId xmlns:a16="http://schemas.microsoft.com/office/drawing/2014/main" id="{788760EE-3308-7C3C-E0D4-963BD03DDABF}"/>
              </a:ext>
            </a:extLst>
          </p:cNvPr>
          <p:cNvSpPr>
            <a:spLocks noGrp="1"/>
          </p:cNvSpPr>
          <p:nvPr>
            <p:ph sz="quarter" idx="12"/>
          </p:nvPr>
        </p:nvSpPr>
        <p:spPr>
          <a:xfrm>
            <a:off x="522326" y="1024475"/>
            <a:ext cx="11157973" cy="687788"/>
          </a:xfrm>
        </p:spPr>
        <p:txBody>
          <a:bodyPr wrap="square" lIns="0" tIns="18000" rIns="0" bIns="18000" anchor="ctr" anchorCtr="0">
            <a:spAutoFit/>
          </a:bodyPr>
          <a:lstStyle/>
          <a:p>
            <a:pPr marL="0" indent="0">
              <a:buNone/>
            </a:pPr>
            <a:r>
              <a:rPr lang="en-US" sz="2400" dirty="0"/>
              <a:t>To read memory: check if bus idle, put address on bus, set control bits and wait for result</a:t>
            </a:r>
          </a:p>
        </p:txBody>
      </p:sp>
      <p:sp>
        <p:nvSpPr>
          <p:cNvPr id="4" name="Content Placeholder 3">
            <a:extLst>
              <a:ext uri="{FF2B5EF4-FFF2-40B4-BE49-F238E27FC236}">
                <a16:creationId xmlns:a16="http://schemas.microsoft.com/office/drawing/2014/main" id="{843D2508-D4DE-EA78-757A-F8C082C8C81D}"/>
              </a:ext>
            </a:extLst>
          </p:cNvPr>
          <p:cNvSpPr>
            <a:spLocks noGrp="1"/>
          </p:cNvSpPr>
          <p:nvPr>
            <p:ph sz="quarter" idx="13"/>
          </p:nvPr>
        </p:nvSpPr>
        <p:spPr>
          <a:xfrm>
            <a:off x="522328" y="1763917"/>
            <a:ext cx="2462412" cy="405683"/>
          </a:xfrm>
        </p:spPr>
        <p:txBody>
          <a:bodyPr wrap="square" lIns="0" tIns="18000" rIns="0" bIns="18000" anchor="ctr" anchorCtr="0">
            <a:spAutoFit/>
          </a:bodyPr>
          <a:lstStyle/>
          <a:p>
            <a:pPr marL="0" indent="0">
              <a:buNone/>
            </a:pPr>
            <a:r>
              <a:rPr lang="en-US" sz="2400" dirty="0"/>
              <a:t>If bus busy: wait</a:t>
            </a:r>
          </a:p>
        </p:txBody>
      </p:sp>
      <p:graphicFrame>
        <p:nvGraphicFramePr>
          <p:cNvPr id="17" name="Object 16" descr="A right headed arrow.">
            <a:extLst>
              <a:ext uri="{FF2B5EF4-FFF2-40B4-BE49-F238E27FC236}">
                <a16:creationId xmlns:a16="http://schemas.microsoft.com/office/drawing/2014/main" id="{B84FE82E-9BEB-F4F8-9E2E-9E5B40C1D57E}"/>
              </a:ext>
            </a:extLst>
          </p:cNvPr>
          <p:cNvGraphicFramePr>
            <a:graphicFrameLocks noChangeAspect="1"/>
          </p:cNvGraphicFramePr>
          <p:nvPr>
            <p:extLst>
              <p:ext uri="{D42A27DB-BD31-4B8C-83A1-F6EECF244321}">
                <p14:modId xmlns:p14="http://schemas.microsoft.com/office/powerpoint/2010/main" val="1099674593"/>
              </p:ext>
            </p:extLst>
          </p:nvPr>
        </p:nvGraphicFramePr>
        <p:xfrm>
          <a:off x="3060262" y="1889849"/>
          <a:ext cx="292721" cy="215235"/>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3" name="Object 2" descr="A right headed arrow.">
                        <a:extLst>
                          <a:ext uri="{FF2B5EF4-FFF2-40B4-BE49-F238E27FC236}">
                            <a16:creationId xmlns:a16="http://schemas.microsoft.com/office/drawing/2014/main" id="{93B1775B-F7B6-77D8-AADA-330D9053E9B9}"/>
                          </a:ext>
                        </a:extLst>
                      </p:cNvPr>
                      <p:cNvPicPr/>
                      <p:nvPr/>
                    </p:nvPicPr>
                    <p:blipFill>
                      <a:blip r:embed="rId4"/>
                      <a:stretch>
                        <a:fillRect/>
                      </a:stretch>
                    </p:blipFill>
                    <p:spPr>
                      <a:xfrm>
                        <a:off x="3060262" y="1889849"/>
                        <a:ext cx="292721" cy="21523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1493172-A2EB-CF08-B354-3EBBBF12D5E8}"/>
              </a:ext>
            </a:extLst>
          </p:cNvPr>
          <p:cNvSpPr>
            <a:spLocks noGrp="1"/>
          </p:cNvSpPr>
          <p:nvPr>
            <p:ph sz="quarter" idx="14"/>
          </p:nvPr>
        </p:nvSpPr>
        <p:spPr>
          <a:xfrm>
            <a:off x="3630780" y="1790426"/>
            <a:ext cx="5547866" cy="405683"/>
          </a:xfrm>
        </p:spPr>
        <p:txBody>
          <a:bodyPr wrap="square" lIns="0" tIns="18000" rIns="0" bIns="18000" anchor="ctr" anchorCtr="0">
            <a:spAutoFit/>
          </a:bodyPr>
          <a:lstStyle/>
          <a:p>
            <a:pPr marL="0" indent="0">
              <a:buNone/>
            </a:pPr>
            <a:r>
              <a:rPr lang="en-US" sz="2400" dirty="0"/>
              <a:t>may be a long time in configuration (a)</a:t>
            </a:r>
          </a:p>
        </p:txBody>
      </p:sp>
      <p:sp>
        <p:nvSpPr>
          <p:cNvPr id="6" name="Content Placeholder 5">
            <a:extLst>
              <a:ext uri="{FF2B5EF4-FFF2-40B4-BE49-F238E27FC236}">
                <a16:creationId xmlns:a16="http://schemas.microsoft.com/office/drawing/2014/main" id="{F8AFF2C1-5B4C-596E-2E5D-EB92068A24D9}"/>
              </a:ext>
            </a:extLst>
          </p:cNvPr>
          <p:cNvSpPr>
            <a:spLocks noGrp="1"/>
          </p:cNvSpPr>
          <p:nvPr>
            <p:ph sz="quarter" idx="15"/>
          </p:nvPr>
        </p:nvSpPr>
        <p:spPr>
          <a:xfrm>
            <a:off x="522326" y="2237514"/>
            <a:ext cx="7629635" cy="405683"/>
          </a:xfrm>
        </p:spPr>
        <p:txBody>
          <a:bodyPr wrap="square" lIns="0" tIns="18000" rIns="0" bIns="18000" anchor="ctr" anchorCtr="0">
            <a:spAutoFit/>
          </a:bodyPr>
          <a:lstStyle/>
          <a:p>
            <a:pPr marL="0" indent="0">
              <a:buNone/>
            </a:pPr>
            <a:r>
              <a:rPr lang="en-US" sz="2400" dirty="0"/>
              <a:t>Since memory accesses typically exhibit a lot of locality</a:t>
            </a:r>
          </a:p>
        </p:txBody>
      </p:sp>
      <p:graphicFrame>
        <p:nvGraphicFramePr>
          <p:cNvPr id="18" name="Object 17" descr="A right headed arrow.">
            <a:extLst>
              <a:ext uri="{FF2B5EF4-FFF2-40B4-BE49-F238E27FC236}">
                <a16:creationId xmlns:a16="http://schemas.microsoft.com/office/drawing/2014/main" id="{F4AB1BEC-AE76-860D-ED77-9AA04785F025}"/>
              </a:ext>
            </a:extLst>
          </p:cNvPr>
          <p:cNvGraphicFramePr>
            <a:graphicFrameLocks noChangeAspect="1"/>
          </p:cNvGraphicFramePr>
          <p:nvPr>
            <p:extLst>
              <p:ext uri="{D42A27DB-BD31-4B8C-83A1-F6EECF244321}">
                <p14:modId xmlns:p14="http://schemas.microsoft.com/office/powerpoint/2010/main" val="3214264974"/>
              </p:ext>
            </p:extLst>
          </p:nvPr>
        </p:nvGraphicFramePr>
        <p:xfrm>
          <a:off x="8241258" y="2374428"/>
          <a:ext cx="292721" cy="215235"/>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7" name="Object 16" descr="A right headed arrow.">
                        <a:extLst>
                          <a:ext uri="{FF2B5EF4-FFF2-40B4-BE49-F238E27FC236}">
                            <a16:creationId xmlns:a16="http://schemas.microsoft.com/office/drawing/2014/main" id="{B84FE82E-9BEB-F4F8-9E2E-9E5B40C1D57E}"/>
                          </a:ext>
                        </a:extLst>
                      </p:cNvPr>
                      <p:cNvPicPr/>
                      <p:nvPr/>
                    </p:nvPicPr>
                    <p:blipFill>
                      <a:blip r:embed="rId4"/>
                      <a:stretch>
                        <a:fillRect/>
                      </a:stretch>
                    </p:blipFill>
                    <p:spPr>
                      <a:xfrm>
                        <a:off x="8241258" y="2374428"/>
                        <a:ext cx="292721" cy="215235"/>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AA181F12-A2AC-4FDC-BCC5-72E6E04CC88F}"/>
              </a:ext>
            </a:extLst>
          </p:cNvPr>
          <p:cNvSpPr>
            <a:spLocks noGrp="1"/>
          </p:cNvSpPr>
          <p:nvPr>
            <p:ph sz="quarter" idx="16"/>
          </p:nvPr>
        </p:nvSpPr>
        <p:spPr>
          <a:xfrm>
            <a:off x="8767042" y="2229498"/>
            <a:ext cx="937672" cy="405683"/>
          </a:xfrm>
        </p:spPr>
        <p:txBody>
          <a:bodyPr wrap="square" lIns="0" tIns="18000" rIns="0" bIns="18000" anchor="ctr" anchorCtr="0">
            <a:spAutoFit/>
          </a:bodyPr>
          <a:lstStyle/>
          <a:p>
            <a:pPr marL="0" indent="0">
              <a:buNone/>
            </a:pPr>
            <a:r>
              <a:rPr lang="en-US" sz="2400" dirty="0"/>
              <a:t>cache</a:t>
            </a:r>
          </a:p>
        </p:txBody>
      </p:sp>
      <p:sp>
        <p:nvSpPr>
          <p:cNvPr id="8" name="Content Placeholder 7">
            <a:extLst>
              <a:ext uri="{FF2B5EF4-FFF2-40B4-BE49-F238E27FC236}">
                <a16:creationId xmlns:a16="http://schemas.microsoft.com/office/drawing/2014/main" id="{CAC5391B-7175-C118-014E-ED58CB7A0229}"/>
              </a:ext>
            </a:extLst>
          </p:cNvPr>
          <p:cNvSpPr>
            <a:spLocks noGrp="1"/>
          </p:cNvSpPr>
          <p:nvPr>
            <p:ph sz="quarter" idx="17"/>
          </p:nvPr>
        </p:nvSpPr>
        <p:spPr>
          <a:xfrm>
            <a:off x="522326" y="2728598"/>
            <a:ext cx="11153737" cy="1221291"/>
          </a:xfrm>
        </p:spPr>
        <p:txBody>
          <a:bodyPr wrap="square" lIns="0" tIns="18000" rIns="0" bIns="18000" anchor="ctr" anchorCtr="0">
            <a:spAutoFit/>
          </a:bodyPr>
          <a:lstStyle/>
          <a:p>
            <a:pPr marL="0" indent="0">
              <a:spcBef>
                <a:spcPts val="600"/>
              </a:spcBef>
              <a:buNone/>
            </a:pPr>
            <a:r>
              <a:rPr lang="en-US" sz="2400" dirty="0"/>
              <a:t>(configuration (b))</a:t>
            </a:r>
          </a:p>
          <a:p>
            <a:pPr marL="0" indent="0">
              <a:spcBef>
                <a:spcPts val="600"/>
              </a:spcBef>
              <a:buNone/>
            </a:pPr>
            <a:r>
              <a:rPr lang="en-US" sz="2400" dirty="0"/>
              <a:t>Memory reads now transfer full </a:t>
            </a:r>
            <a:r>
              <a:rPr lang="en-US" sz="2400" b="1" dirty="0"/>
              <a:t>cache lines</a:t>
            </a:r>
            <a:r>
              <a:rPr lang="en-US" sz="2400" dirty="0"/>
              <a:t> (64B) and </a:t>
            </a:r>
            <a:r>
              <a:rPr lang="en-US" sz="2400" b="1" dirty="0"/>
              <a:t>cache coherence protocol</a:t>
            </a:r>
            <a:r>
              <a:rPr lang="en-US" sz="2400" dirty="0"/>
              <a:t> needed</a:t>
            </a:r>
          </a:p>
        </p:txBody>
      </p:sp>
      <p:pic>
        <p:nvPicPr>
          <p:cNvPr id="22" name="Picture 21" descr="The figures labeled (a), (b), and (c) illustrate three bus-based multiprocessors without caching, with caching, and With caching and private memories.&#10;Long description is available in notes, Press F6.">
            <a:extLst>
              <a:ext uri="{FF2B5EF4-FFF2-40B4-BE49-F238E27FC236}">
                <a16:creationId xmlns:a16="http://schemas.microsoft.com/office/drawing/2014/main" id="{451F3017-FD1B-0E16-4BFB-14524F97CD92}"/>
              </a:ext>
            </a:extLst>
          </p:cNvPr>
          <p:cNvPicPr>
            <a:picLocks noChangeAspect="1"/>
          </p:cNvPicPr>
          <p:nvPr/>
        </p:nvPicPr>
        <p:blipFill>
          <a:blip r:embed="rId5"/>
          <a:stretch>
            <a:fillRect/>
          </a:stretch>
        </p:blipFill>
        <p:spPr>
          <a:xfrm>
            <a:off x="3426892" y="4115577"/>
            <a:ext cx="5347192" cy="1514856"/>
          </a:xfrm>
          <a:prstGeom prst="rect">
            <a:avLst/>
          </a:prstGeom>
        </p:spPr>
      </p:pic>
      <p:sp>
        <p:nvSpPr>
          <p:cNvPr id="9" name="Content Placeholder 8">
            <a:extLst>
              <a:ext uri="{FF2B5EF4-FFF2-40B4-BE49-F238E27FC236}">
                <a16:creationId xmlns:a16="http://schemas.microsoft.com/office/drawing/2014/main" id="{BF2CE6E3-02E2-317A-E03D-C4924F23BCBA}"/>
              </a:ext>
            </a:extLst>
          </p:cNvPr>
          <p:cNvSpPr>
            <a:spLocks noGrp="1"/>
          </p:cNvSpPr>
          <p:nvPr>
            <p:ph sz="quarter" idx="18"/>
          </p:nvPr>
        </p:nvSpPr>
        <p:spPr>
          <a:xfrm>
            <a:off x="3012036" y="5791401"/>
            <a:ext cx="6178724" cy="590349"/>
          </a:xfrm>
        </p:spPr>
        <p:txBody>
          <a:bodyPr wrap="square" lIns="0" tIns="18000" rIns="0" bIns="18000" anchor="ctr" anchorCtr="0">
            <a:spAutoFit/>
          </a:bodyPr>
          <a:lstStyle/>
          <a:p>
            <a:pPr marL="0" indent="0">
              <a:buNone/>
            </a:pPr>
            <a:r>
              <a:rPr lang="en-US" sz="1800" dirty="0"/>
              <a:t>Figure 8.2 Bus-based multiprocessors. (a) Without caching. (b) With caching. (c) With caching and private memories.</a:t>
            </a:r>
          </a:p>
        </p:txBody>
      </p:sp>
    </p:spTree>
    <p:extLst>
      <p:ext uri="{BB962C8B-B14F-4D97-AF65-F5344CB8AC3E}">
        <p14:creationId xmlns:p14="http://schemas.microsoft.com/office/powerpoint/2010/main" val="3012212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1959" y="304729"/>
            <a:ext cx="11154104" cy="559572"/>
          </a:xfrm>
        </p:spPr>
        <p:txBody>
          <a:bodyPr wrap="square" lIns="0" tIns="18000" rIns="0" bIns="18000" anchor="ctr" anchorCtr="0">
            <a:spAutoFit/>
          </a:bodyPr>
          <a:lstStyle/>
          <a:p>
            <a:r>
              <a:rPr lang="en-US" sz="3400" dirty="0"/>
              <a:t>Network Protocols</a:t>
            </a:r>
          </a:p>
        </p:txBody>
      </p:sp>
      <p:pic>
        <p:nvPicPr>
          <p:cNvPr id="6" name="Picture 5" descr="The figure illustrates the accumulation of packet headers.&#10;Long description is available in notes, Press F6.">
            <a:extLst>
              <a:ext uri="{FF2B5EF4-FFF2-40B4-BE49-F238E27FC236}">
                <a16:creationId xmlns:a16="http://schemas.microsoft.com/office/drawing/2014/main" id="{69E9EF8E-E6C8-095A-44DE-D8ED56BBE44C}"/>
              </a:ext>
            </a:extLst>
          </p:cNvPr>
          <p:cNvPicPr>
            <a:picLocks noChangeAspect="1"/>
          </p:cNvPicPr>
          <p:nvPr/>
        </p:nvPicPr>
        <p:blipFill>
          <a:blip r:embed="rId3"/>
          <a:stretch>
            <a:fillRect/>
          </a:stretch>
        </p:blipFill>
        <p:spPr>
          <a:xfrm>
            <a:off x="2371816" y="1531952"/>
            <a:ext cx="7448371" cy="3593513"/>
          </a:xfrm>
          <a:prstGeom prst="rect">
            <a:avLst/>
          </a:prstGeom>
        </p:spPr>
      </p:pic>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3836029" y="5606431"/>
            <a:ext cx="4545341" cy="313350"/>
          </a:xfrm>
        </p:spPr>
        <p:txBody>
          <a:bodyPr wrap="square" lIns="0" tIns="18000" rIns="0" bIns="18000" anchor="ctr" anchorCtr="0">
            <a:spAutoFit/>
          </a:bodyPr>
          <a:lstStyle/>
          <a:p>
            <a:pPr marL="0" indent="0">
              <a:spcBef>
                <a:spcPts val="600"/>
              </a:spcBef>
              <a:buNone/>
            </a:pPr>
            <a:r>
              <a:rPr lang="en-US" sz="1800" dirty="0"/>
              <a:t>Figure 8.31 Accumulation of packet headers.</a:t>
            </a:r>
            <a:endParaRPr lang="en-US" sz="1200" dirty="0"/>
          </a:p>
        </p:txBody>
      </p:sp>
    </p:spTree>
    <p:extLst>
      <p:ext uri="{BB962C8B-B14F-4D97-AF65-F5344CB8AC3E}">
        <p14:creationId xmlns:p14="http://schemas.microsoft.com/office/powerpoint/2010/main" val="2701201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B1A0-330B-26EB-8B76-F66645363033}"/>
              </a:ext>
            </a:extLst>
          </p:cNvPr>
          <p:cNvSpPr>
            <a:spLocks noGrp="1"/>
          </p:cNvSpPr>
          <p:nvPr>
            <p:ph type="title"/>
          </p:nvPr>
        </p:nvSpPr>
        <p:spPr>
          <a:xfrm>
            <a:off x="513179" y="304111"/>
            <a:ext cx="11193353" cy="559572"/>
          </a:xfrm>
        </p:spPr>
        <p:txBody>
          <a:bodyPr lIns="0" tIns="18000" rIns="0" bIns="18000" anchor="ctr" anchorCtr="0">
            <a:spAutoFit/>
          </a:bodyPr>
          <a:lstStyle/>
          <a:p>
            <a:r>
              <a:rPr lang="en-US" sz="3400" dirty="0"/>
              <a:t>Middleware</a:t>
            </a:r>
          </a:p>
        </p:txBody>
      </p:sp>
      <p:sp>
        <p:nvSpPr>
          <p:cNvPr id="3" name="Content Placeholder 2">
            <a:extLst>
              <a:ext uri="{FF2B5EF4-FFF2-40B4-BE49-F238E27FC236}">
                <a16:creationId xmlns:a16="http://schemas.microsoft.com/office/drawing/2014/main" id="{30CF9D5B-6D9E-14E5-70DA-AC3CB472FC89}"/>
              </a:ext>
            </a:extLst>
          </p:cNvPr>
          <p:cNvSpPr>
            <a:spLocks noGrp="1"/>
          </p:cNvSpPr>
          <p:nvPr>
            <p:ph sz="quarter" idx="13"/>
          </p:nvPr>
        </p:nvSpPr>
        <p:spPr>
          <a:xfrm>
            <a:off x="540340" y="998065"/>
            <a:ext cx="11152337" cy="2190788"/>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800" b="0" i="1" u="none" strike="noStrike" kern="0" cap="none" spc="0" normalizeH="0" baseline="0" noProof="0" dirty="0">
                <a:ln>
                  <a:noFill/>
                </a:ln>
                <a:solidFill>
                  <a:srgbClr val="000000"/>
                </a:solidFill>
                <a:effectLst/>
                <a:uLnTx/>
                <a:uFillTx/>
                <a:latin typeface="Arial"/>
                <a:cs typeface="Arial"/>
                <a:sym typeface="Arial"/>
              </a:rPr>
              <a:t>“Software that provides common services and capabilities to applications outside of what's offered by the operating system. Data management, application services, messaging, authentication, and </a:t>
            </a:r>
            <a:r>
              <a:rPr kumimoji="0" lang="en-US" sz="2800" b="0" i="1" u="none" strike="noStrike" kern="0" cap="none" spc="-300" normalizeH="0" baseline="0" noProof="0" dirty="0">
                <a:ln>
                  <a:noFill/>
                </a:ln>
                <a:solidFill>
                  <a:srgbClr val="000000"/>
                </a:solidFill>
                <a:effectLst/>
                <a:uLnTx/>
                <a:uFillTx/>
                <a:latin typeface="Arial"/>
                <a:cs typeface="Arial"/>
                <a:sym typeface="Arial"/>
              </a:rPr>
              <a:t>A P </a:t>
            </a:r>
            <a:r>
              <a:rPr kumimoji="0" lang="en-US" sz="2800" b="0" i="1" u="none" strike="noStrike" kern="0" cap="none" spc="0" normalizeH="0" baseline="0" noProof="0" dirty="0">
                <a:ln>
                  <a:noFill/>
                </a:ln>
                <a:solidFill>
                  <a:srgbClr val="000000"/>
                </a:solidFill>
                <a:effectLst/>
                <a:uLnTx/>
                <a:uFillTx/>
                <a:latin typeface="Arial"/>
                <a:cs typeface="Arial"/>
                <a:sym typeface="Arial"/>
              </a:rPr>
              <a:t>I management are all commonly handled by middleware. Middleware helps developers build applications more efficiently.” -- Wikipedia</a:t>
            </a:r>
          </a:p>
        </p:txBody>
      </p:sp>
      <p:sp>
        <p:nvSpPr>
          <p:cNvPr id="4" name="Content Placeholder 3">
            <a:extLst>
              <a:ext uri="{FF2B5EF4-FFF2-40B4-BE49-F238E27FC236}">
                <a16:creationId xmlns:a16="http://schemas.microsoft.com/office/drawing/2014/main" id="{0E09465A-D8F8-F8F9-340E-1B43909E60A3}"/>
              </a:ext>
            </a:extLst>
          </p:cNvPr>
          <p:cNvSpPr>
            <a:spLocks noGrp="1"/>
          </p:cNvSpPr>
          <p:nvPr>
            <p:ph sz="quarter" idx="14"/>
          </p:nvPr>
        </p:nvSpPr>
        <p:spPr>
          <a:xfrm>
            <a:off x="8022343" y="3435528"/>
            <a:ext cx="3653720" cy="467239"/>
          </a:xfrm>
        </p:spPr>
        <p:txBody>
          <a:bodyPr wrap="square" lIns="0" tIns="18000" rIns="0" bIns="18000" anchor="ctr" anchorCtr="0">
            <a:spAutoFit/>
          </a:bodyPr>
          <a:lstStyle/>
          <a:p>
            <a:pPr marL="101600" indent="-101600" algn="r">
              <a:buNone/>
            </a:pPr>
            <a:r>
              <a:rPr lang="en-US" sz="2800" dirty="0"/>
              <a:t>— Red Hat definition</a:t>
            </a:r>
          </a:p>
        </p:txBody>
      </p:sp>
      <p:sp>
        <p:nvSpPr>
          <p:cNvPr id="7" name="Content Placeholder 6">
            <a:extLst>
              <a:ext uri="{FF2B5EF4-FFF2-40B4-BE49-F238E27FC236}">
                <a16:creationId xmlns:a16="http://schemas.microsoft.com/office/drawing/2014/main" id="{959E16E0-026B-B173-EC36-9C89FEAB2349}"/>
              </a:ext>
            </a:extLst>
          </p:cNvPr>
          <p:cNvSpPr>
            <a:spLocks noGrp="1"/>
          </p:cNvSpPr>
          <p:nvPr>
            <p:ph sz="quarter" idx="17"/>
          </p:nvPr>
        </p:nvSpPr>
        <p:spPr>
          <a:xfrm>
            <a:off x="527034" y="4133593"/>
            <a:ext cx="11193353" cy="975070"/>
          </a:xfrm>
        </p:spPr>
        <p:txBody>
          <a:bodyPr lIns="0" tIns="18000" rIns="0" bIns="18000" anchor="ctr" anchorCtr="0">
            <a:spAutoFit/>
          </a:bodyPr>
          <a:lstStyle/>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In the next few slides, we will look at different kinds</a:t>
            </a:r>
          </a:p>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This is a topic in and of itself, and we will only discuss the basics</a:t>
            </a:r>
          </a:p>
        </p:txBody>
      </p:sp>
    </p:spTree>
    <p:extLst>
      <p:ext uri="{BB962C8B-B14F-4D97-AF65-F5344CB8AC3E}">
        <p14:creationId xmlns:p14="http://schemas.microsoft.com/office/powerpoint/2010/main" val="208052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1959" y="299534"/>
            <a:ext cx="11154104" cy="559572"/>
          </a:xfrm>
        </p:spPr>
        <p:txBody>
          <a:bodyPr wrap="square" lIns="0" tIns="18000" rIns="0" bIns="18000" anchor="ctr" anchorCtr="0">
            <a:spAutoFit/>
          </a:bodyPr>
          <a:lstStyle/>
          <a:p>
            <a:r>
              <a:rPr lang="en-US" sz="3400" dirty="0"/>
              <a:t>Document-Based Middleware (1)</a:t>
            </a:r>
          </a:p>
        </p:txBody>
      </p:sp>
      <p:pic>
        <p:nvPicPr>
          <p:cNvPr id="5" name="Picture 4" descr="The figure illustrates the web of a big directed graph of documents.&#10;Long description is available in notes, Press F6.">
            <a:extLst>
              <a:ext uri="{FF2B5EF4-FFF2-40B4-BE49-F238E27FC236}">
                <a16:creationId xmlns:a16="http://schemas.microsoft.com/office/drawing/2014/main" id="{E2889511-AA14-323A-F7E5-EB5DE2B89096}"/>
              </a:ext>
            </a:extLst>
          </p:cNvPr>
          <p:cNvPicPr>
            <a:picLocks noChangeAspect="1"/>
          </p:cNvPicPr>
          <p:nvPr/>
        </p:nvPicPr>
        <p:blipFill>
          <a:blip r:embed="rId3"/>
          <a:stretch>
            <a:fillRect/>
          </a:stretch>
        </p:blipFill>
        <p:spPr>
          <a:xfrm>
            <a:off x="1308377" y="1095503"/>
            <a:ext cx="9575924" cy="4026015"/>
          </a:xfrm>
          <a:prstGeom prst="rect">
            <a:avLst/>
          </a:prstGeom>
        </p:spPr>
      </p:pic>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3061329" y="5707422"/>
            <a:ext cx="6094741" cy="313350"/>
          </a:xfrm>
        </p:spPr>
        <p:txBody>
          <a:bodyPr wrap="square" lIns="0" tIns="18000" rIns="0" bIns="18000" anchor="ctr" anchorCtr="0">
            <a:spAutoFit/>
          </a:bodyPr>
          <a:lstStyle/>
          <a:p>
            <a:pPr marL="0" indent="0">
              <a:spcBef>
                <a:spcPts val="600"/>
              </a:spcBef>
              <a:buNone/>
            </a:pPr>
            <a:r>
              <a:rPr lang="en-US" sz="1800" dirty="0"/>
              <a:t>Figure 8.32 The Web is a big directed graph of documents.</a:t>
            </a:r>
            <a:endParaRPr lang="en-US" sz="1200" dirty="0"/>
          </a:p>
        </p:txBody>
      </p:sp>
    </p:spTree>
    <p:extLst>
      <p:ext uri="{BB962C8B-B14F-4D97-AF65-F5344CB8AC3E}">
        <p14:creationId xmlns:p14="http://schemas.microsoft.com/office/powerpoint/2010/main" val="4029036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A901-D4E7-084F-BA71-3CDBE6279A17}"/>
              </a:ext>
            </a:extLst>
          </p:cNvPr>
          <p:cNvSpPr>
            <a:spLocks noGrp="1"/>
          </p:cNvSpPr>
          <p:nvPr>
            <p:ph type="title"/>
          </p:nvPr>
        </p:nvSpPr>
        <p:spPr>
          <a:xfrm>
            <a:off x="521959" y="304736"/>
            <a:ext cx="11154104" cy="559572"/>
          </a:xfrm>
        </p:spPr>
        <p:txBody>
          <a:bodyPr wrap="square" lIns="0" tIns="18000" rIns="0" bIns="18000" anchor="ctr" anchorCtr="0">
            <a:spAutoFit/>
          </a:bodyPr>
          <a:lstStyle/>
          <a:p>
            <a:r>
              <a:rPr lang="en-US" sz="3400" dirty="0"/>
              <a:t>Document-Based Middleware (2)</a:t>
            </a:r>
          </a:p>
        </p:txBody>
      </p:sp>
      <p:sp>
        <p:nvSpPr>
          <p:cNvPr id="3" name="Content Placeholder 2">
            <a:extLst>
              <a:ext uri="{FF2B5EF4-FFF2-40B4-BE49-F238E27FC236}">
                <a16:creationId xmlns:a16="http://schemas.microsoft.com/office/drawing/2014/main" id="{927D236A-E89F-B36C-767E-3F6EE97341AB}"/>
              </a:ext>
            </a:extLst>
          </p:cNvPr>
          <p:cNvSpPr>
            <a:spLocks noGrp="1"/>
          </p:cNvSpPr>
          <p:nvPr>
            <p:ph sz="quarter" idx="12"/>
          </p:nvPr>
        </p:nvSpPr>
        <p:spPr>
          <a:xfrm>
            <a:off x="530584" y="1152266"/>
            <a:ext cx="11154103" cy="467239"/>
          </a:xfrm>
        </p:spPr>
        <p:txBody>
          <a:bodyPr wrap="square" lIns="0" tIns="18000" rIns="0" bIns="18000" anchor="ctr" anchorCtr="0">
            <a:spAutoFit/>
          </a:bodyPr>
          <a:lstStyle/>
          <a:p>
            <a:pPr marL="0" indent="0">
              <a:buNone/>
            </a:pPr>
            <a:r>
              <a:rPr lang="en-US" sz="2800" dirty="0"/>
              <a:t>For the browser to get the page</a:t>
            </a:r>
          </a:p>
        </p:txBody>
      </p:sp>
      <p:sp>
        <p:nvSpPr>
          <p:cNvPr id="4" name="Content Placeholder 3">
            <a:extLst>
              <a:ext uri="{FF2B5EF4-FFF2-40B4-BE49-F238E27FC236}">
                <a16:creationId xmlns:a16="http://schemas.microsoft.com/office/drawing/2014/main" id="{4BF39546-BD5A-8CDE-3821-59A9679F1004}"/>
              </a:ext>
            </a:extLst>
          </p:cNvPr>
          <p:cNvSpPr>
            <a:spLocks noGrp="1"/>
          </p:cNvSpPr>
          <p:nvPr>
            <p:ph sz="quarter" idx="13"/>
          </p:nvPr>
        </p:nvSpPr>
        <p:spPr>
          <a:xfrm>
            <a:off x="522797" y="1808579"/>
            <a:ext cx="11152968" cy="467239"/>
          </a:xfrm>
        </p:spPr>
        <p:txBody>
          <a:bodyPr wrap="square" lIns="0" tIns="18000" rIns="0" bIns="18000" anchor="ctr" anchorCtr="0">
            <a:spAutoFit/>
          </a:bodyPr>
          <a:lstStyle/>
          <a:p>
            <a:pPr marL="0" indent="0">
              <a:buNone/>
            </a:pPr>
            <a:r>
              <a:rPr lang="en-US" sz="2800" u="sng" dirty="0">
                <a:solidFill>
                  <a:srgbClr val="0070C0"/>
                </a:solidFill>
                <a:hlinkClick r:id="rId2" tooltip="http://www.minix3.org/getting-started/index.html"/>
              </a:rPr>
              <a:t>http://www.minix3.org/getting-started/index.html</a:t>
            </a:r>
            <a:endParaRPr lang="en-US" sz="2800" dirty="0"/>
          </a:p>
        </p:txBody>
      </p:sp>
      <p:sp>
        <p:nvSpPr>
          <p:cNvPr id="5" name="Content Placeholder 4">
            <a:extLst>
              <a:ext uri="{FF2B5EF4-FFF2-40B4-BE49-F238E27FC236}">
                <a16:creationId xmlns:a16="http://schemas.microsoft.com/office/drawing/2014/main" id="{C77C5CC0-97CD-0E0D-3984-B2500BFF77B1}"/>
              </a:ext>
            </a:extLst>
          </p:cNvPr>
          <p:cNvSpPr>
            <a:spLocks noGrp="1"/>
          </p:cNvSpPr>
          <p:nvPr>
            <p:ph sz="quarter" idx="14"/>
          </p:nvPr>
        </p:nvSpPr>
        <p:spPr>
          <a:xfrm>
            <a:off x="522426" y="2485806"/>
            <a:ext cx="6811824" cy="467239"/>
          </a:xfrm>
        </p:spPr>
        <p:txBody>
          <a:bodyPr wrap="square" lIns="0" tIns="18000" rIns="0" bIns="18000" anchor="ctr" anchorCtr="0">
            <a:spAutoFit/>
          </a:bodyPr>
          <a:lstStyle/>
          <a:p>
            <a:pPr marL="944118" lvl="1" indent="-457200">
              <a:buFont typeface="+mj-lt"/>
              <a:buAutoNum type="arabicPeriod"/>
            </a:pPr>
            <a:r>
              <a:rPr lang="en-US" sz="2800" dirty="0"/>
              <a:t>Browser asks </a:t>
            </a:r>
            <a:r>
              <a:rPr lang="en-US" sz="2800" spc="-300" dirty="0"/>
              <a:t>D N </a:t>
            </a:r>
            <a:r>
              <a:rPr lang="en-US" sz="2800" dirty="0"/>
              <a:t>S for </a:t>
            </a:r>
            <a:r>
              <a:rPr lang="en-US" sz="2800" spc="-300" dirty="0"/>
              <a:t>I </a:t>
            </a:r>
            <a:r>
              <a:rPr lang="en-US" sz="2800" dirty="0"/>
              <a:t>P address of</a:t>
            </a:r>
          </a:p>
        </p:txBody>
      </p:sp>
      <p:sp>
        <p:nvSpPr>
          <p:cNvPr id="6" name="Content Placeholder 5">
            <a:extLst>
              <a:ext uri="{FF2B5EF4-FFF2-40B4-BE49-F238E27FC236}">
                <a16:creationId xmlns:a16="http://schemas.microsoft.com/office/drawing/2014/main" id="{E0212987-5775-73B2-F834-DCE69CF51CED}"/>
              </a:ext>
            </a:extLst>
          </p:cNvPr>
          <p:cNvSpPr>
            <a:spLocks noGrp="1"/>
          </p:cNvSpPr>
          <p:nvPr>
            <p:ph sz="quarter" idx="15"/>
          </p:nvPr>
        </p:nvSpPr>
        <p:spPr>
          <a:xfrm>
            <a:off x="7492965" y="2527838"/>
            <a:ext cx="2260635" cy="405683"/>
          </a:xfrm>
        </p:spPr>
        <p:txBody>
          <a:bodyPr wrap="square" lIns="0" tIns="18000" rIns="0" bIns="18000" anchor="ctr" anchorCtr="0">
            <a:spAutoFit/>
          </a:bodyPr>
          <a:lstStyle/>
          <a:p>
            <a:pPr marL="0" lvl="1" indent="0">
              <a:buNone/>
            </a:pPr>
            <a:r>
              <a:rPr lang="en-US" sz="2400" u="sng" dirty="0">
                <a:solidFill>
                  <a:srgbClr val="0070C0"/>
                </a:solidFill>
                <a:hlinkClick r:id="rId2" tooltip="www.minix3.org"/>
              </a:rPr>
              <a:t>www.minix3.org</a:t>
            </a:r>
            <a:endParaRPr lang="en-US" sz="2400" dirty="0"/>
          </a:p>
        </p:txBody>
      </p:sp>
      <p:sp>
        <p:nvSpPr>
          <p:cNvPr id="7" name="Content Placeholder 6">
            <a:extLst>
              <a:ext uri="{FF2B5EF4-FFF2-40B4-BE49-F238E27FC236}">
                <a16:creationId xmlns:a16="http://schemas.microsoft.com/office/drawing/2014/main" id="{8C46C664-5390-697F-FF64-BE2237DF063D}"/>
              </a:ext>
            </a:extLst>
          </p:cNvPr>
          <p:cNvSpPr>
            <a:spLocks noGrp="1"/>
          </p:cNvSpPr>
          <p:nvPr>
            <p:ph sz="quarter" idx="16"/>
          </p:nvPr>
        </p:nvSpPr>
        <p:spPr>
          <a:xfrm>
            <a:off x="522427" y="3139838"/>
            <a:ext cx="7391840" cy="467239"/>
          </a:xfrm>
        </p:spPr>
        <p:txBody>
          <a:bodyPr wrap="square" lIns="0" tIns="18000" rIns="0" bIns="18000" anchor="ctr" anchorCtr="0">
            <a:spAutoFit/>
          </a:bodyPr>
          <a:lstStyle/>
          <a:p>
            <a:pPr marL="944118" lvl="1" indent="-457200">
              <a:buFont typeface="+mj-lt"/>
              <a:buAutoNum type="arabicPeriod" startAt="2"/>
            </a:pPr>
            <a:r>
              <a:rPr lang="en-US" sz="2800" spc="-300" dirty="0"/>
              <a:t>D N </a:t>
            </a:r>
            <a:r>
              <a:rPr lang="en-US" sz="2800" dirty="0"/>
              <a:t>S replies with 66.147.238.215</a:t>
            </a:r>
          </a:p>
        </p:txBody>
      </p:sp>
      <p:sp>
        <p:nvSpPr>
          <p:cNvPr id="8" name="Content Placeholder 7">
            <a:extLst>
              <a:ext uri="{FF2B5EF4-FFF2-40B4-BE49-F238E27FC236}">
                <a16:creationId xmlns:a16="http://schemas.microsoft.com/office/drawing/2014/main" id="{2C1B7127-C72E-DD86-C315-CF965370AB5A}"/>
              </a:ext>
            </a:extLst>
          </p:cNvPr>
          <p:cNvSpPr>
            <a:spLocks noGrp="1"/>
          </p:cNvSpPr>
          <p:nvPr>
            <p:ph sz="quarter" idx="17"/>
          </p:nvPr>
        </p:nvSpPr>
        <p:spPr>
          <a:xfrm>
            <a:off x="522427" y="3767550"/>
            <a:ext cx="11152966" cy="467239"/>
          </a:xfrm>
        </p:spPr>
        <p:txBody>
          <a:bodyPr wrap="square" lIns="0" tIns="18000" rIns="0" bIns="18000" anchor="ctr" anchorCtr="0">
            <a:spAutoFit/>
          </a:bodyPr>
          <a:lstStyle/>
          <a:p>
            <a:pPr marL="944118" lvl="1" indent="-457200">
              <a:buFont typeface="+mj-lt"/>
              <a:buAutoNum type="arabicPeriod" startAt="3"/>
            </a:pPr>
            <a:r>
              <a:rPr lang="en-US" sz="2800" dirty="0"/>
              <a:t>Browser makes a </a:t>
            </a:r>
            <a:r>
              <a:rPr lang="en-US" sz="2800" spc="-300" dirty="0"/>
              <a:t>T C </a:t>
            </a:r>
            <a:r>
              <a:rPr lang="en-US" sz="2800" dirty="0"/>
              <a:t>P connection to port 80 on 66.147.238.215</a:t>
            </a:r>
          </a:p>
        </p:txBody>
      </p:sp>
      <p:sp>
        <p:nvSpPr>
          <p:cNvPr id="9" name="Content Placeholder 8">
            <a:extLst>
              <a:ext uri="{FF2B5EF4-FFF2-40B4-BE49-F238E27FC236}">
                <a16:creationId xmlns:a16="http://schemas.microsoft.com/office/drawing/2014/main" id="{059D26E9-9F05-A1A7-2F08-14BE14C815C6}"/>
              </a:ext>
            </a:extLst>
          </p:cNvPr>
          <p:cNvSpPr>
            <a:spLocks noGrp="1"/>
          </p:cNvSpPr>
          <p:nvPr>
            <p:ph sz="quarter" idx="18"/>
          </p:nvPr>
        </p:nvSpPr>
        <p:spPr>
          <a:xfrm>
            <a:off x="522426" y="4458186"/>
            <a:ext cx="9087877" cy="467239"/>
          </a:xfrm>
        </p:spPr>
        <p:txBody>
          <a:bodyPr wrap="square" lIns="0" tIns="18000" rIns="0" bIns="18000" anchor="ctr" anchorCtr="0">
            <a:spAutoFit/>
          </a:bodyPr>
          <a:lstStyle/>
          <a:p>
            <a:pPr marL="944118" lvl="1" indent="-457200">
              <a:buFont typeface="+mj-lt"/>
              <a:buAutoNum type="arabicPeriod" startAt="4"/>
            </a:pPr>
            <a:r>
              <a:rPr lang="en-US" sz="2800" dirty="0"/>
              <a:t>Browser sends a request asking for the file</a:t>
            </a:r>
          </a:p>
        </p:txBody>
      </p:sp>
      <p:sp>
        <p:nvSpPr>
          <p:cNvPr id="10" name="Content Placeholder 9">
            <a:extLst>
              <a:ext uri="{FF2B5EF4-FFF2-40B4-BE49-F238E27FC236}">
                <a16:creationId xmlns:a16="http://schemas.microsoft.com/office/drawing/2014/main" id="{7247B894-6FB5-B7EE-E5AB-4026B5B63251}"/>
              </a:ext>
            </a:extLst>
          </p:cNvPr>
          <p:cNvSpPr>
            <a:spLocks noGrp="1"/>
          </p:cNvSpPr>
          <p:nvPr>
            <p:ph sz="quarter" idx="19"/>
          </p:nvPr>
        </p:nvSpPr>
        <p:spPr>
          <a:xfrm>
            <a:off x="1455433" y="5032032"/>
            <a:ext cx="4658897" cy="467239"/>
          </a:xfrm>
        </p:spPr>
        <p:txBody>
          <a:bodyPr wrap="square" lIns="0" tIns="18000" rIns="0" bIns="18000" anchor="ctr" anchorCtr="0">
            <a:spAutoFit/>
          </a:bodyPr>
          <a:lstStyle/>
          <a:p>
            <a:pPr marL="0" lvl="1" indent="0">
              <a:buNone/>
            </a:pPr>
            <a:r>
              <a:rPr lang="en-US" sz="2800" u="sng" dirty="0">
                <a:solidFill>
                  <a:srgbClr val="0070C0"/>
                </a:solidFill>
                <a:hlinkClick r:id="rId3" action="ppaction://hlinkfile" tooltip="getting-started/index.html"/>
              </a:rPr>
              <a:t>getting-started/index.html</a:t>
            </a:r>
            <a:endParaRPr lang="en-US" sz="2800" dirty="0"/>
          </a:p>
        </p:txBody>
      </p:sp>
    </p:spTree>
    <p:extLst>
      <p:ext uri="{BB962C8B-B14F-4D97-AF65-F5344CB8AC3E}">
        <p14:creationId xmlns:p14="http://schemas.microsoft.com/office/powerpoint/2010/main" val="2672106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A117-8D4F-FF18-729C-CBB72BCB0D78}"/>
              </a:ext>
            </a:extLst>
          </p:cNvPr>
          <p:cNvSpPr>
            <a:spLocks noGrp="1"/>
          </p:cNvSpPr>
          <p:nvPr>
            <p:ph type="title"/>
          </p:nvPr>
        </p:nvSpPr>
        <p:spPr>
          <a:xfrm>
            <a:off x="521959" y="304730"/>
            <a:ext cx="11154104" cy="559572"/>
          </a:xfrm>
        </p:spPr>
        <p:txBody>
          <a:bodyPr wrap="square" lIns="0" tIns="18000" rIns="0" bIns="18000" anchor="ctr" anchorCtr="0">
            <a:spAutoFit/>
          </a:bodyPr>
          <a:lstStyle/>
          <a:p>
            <a:r>
              <a:rPr lang="en-US" sz="3400" dirty="0"/>
              <a:t>Document-Based Middleware (3)</a:t>
            </a:r>
          </a:p>
        </p:txBody>
      </p:sp>
      <p:sp>
        <p:nvSpPr>
          <p:cNvPr id="3" name="Content Placeholder 2">
            <a:extLst>
              <a:ext uri="{FF2B5EF4-FFF2-40B4-BE49-F238E27FC236}">
                <a16:creationId xmlns:a16="http://schemas.microsoft.com/office/drawing/2014/main" id="{8C9A6A8B-8EF5-2BB2-98BF-CC6FFC3F5F4C}"/>
              </a:ext>
            </a:extLst>
          </p:cNvPr>
          <p:cNvSpPr>
            <a:spLocks noGrp="1"/>
          </p:cNvSpPr>
          <p:nvPr>
            <p:ph sz="quarter" idx="12"/>
          </p:nvPr>
        </p:nvSpPr>
        <p:spPr>
          <a:xfrm>
            <a:off x="521957" y="1095117"/>
            <a:ext cx="1592593" cy="467239"/>
          </a:xfrm>
        </p:spPr>
        <p:txBody>
          <a:bodyPr wrap="square" lIns="0" tIns="18000" rIns="0" bIns="18000" anchor="ctr" anchorCtr="0">
            <a:spAutoFit/>
          </a:bodyPr>
          <a:lstStyle/>
          <a:p>
            <a:pPr marL="944118" lvl="1" indent="-457200">
              <a:buFont typeface="+mj-lt"/>
              <a:buAutoNum type="arabicPeriod" startAt="5"/>
            </a:pPr>
            <a:r>
              <a:rPr lang="en-US" sz="2800" dirty="0"/>
              <a:t>The</a:t>
            </a:r>
          </a:p>
        </p:txBody>
      </p:sp>
      <p:sp>
        <p:nvSpPr>
          <p:cNvPr id="4" name="Content Placeholder 3">
            <a:extLst>
              <a:ext uri="{FF2B5EF4-FFF2-40B4-BE49-F238E27FC236}">
                <a16:creationId xmlns:a16="http://schemas.microsoft.com/office/drawing/2014/main" id="{44D3C9F2-401E-EDB0-9B37-8A1B3E77CF9D}"/>
              </a:ext>
            </a:extLst>
          </p:cNvPr>
          <p:cNvSpPr>
            <a:spLocks noGrp="1"/>
          </p:cNvSpPr>
          <p:nvPr>
            <p:ph sz="quarter" idx="13"/>
          </p:nvPr>
        </p:nvSpPr>
        <p:spPr>
          <a:xfrm>
            <a:off x="2186874" y="1066541"/>
            <a:ext cx="2585152" cy="467239"/>
          </a:xfrm>
        </p:spPr>
        <p:txBody>
          <a:bodyPr wrap="square" lIns="0" tIns="18000" rIns="0" bIns="18000" anchor="ctr" anchorCtr="0">
            <a:spAutoFit/>
          </a:bodyPr>
          <a:lstStyle/>
          <a:p>
            <a:pPr marL="0" lvl="1" indent="0">
              <a:buNone/>
            </a:pPr>
            <a:r>
              <a:rPr lang="en-US" sz="2800" u="sng" dirty="0">
                <a:solidFill>
                  <a:srgbClr val="0070C0"/>
                </a:solidFill>
                <a:hlinkClick r:id="rId2" tooltip="www.minix3.org"/>
              </a:rPr>
              <a:t>www.minix3.org</a:t>
            </a:r>
            <a:endParaRPr lang="en-US" sz="2800" dirty="0"/>
          </a:p>
        </p:txBody>
      </p:sp>
      <p:sp>
        <p:nvSpPr>
          <p:cNvPr id="5" name="Content Placeholder 4">
            <a:extLst>
              <a:ext uri="{FF2B5EF4-FFF2-40B4-BE49-F238E27FC236}">
                <a16:creationId xmlns:a16="http://schemas.microsoft.com/office/drawing/2014/main" id="{799B222F-2282-0726-F7AE-A7A41AF099B4}"/>
              </a:ext>
            </a:extLst>
          </p:cNvPr>
          <p:cNvSpPr>
            <a:spLocks noGrp="1"/>
          </p:cNvSpPr>
          <p:nvPr>
            <p:ph sz="quarter" idx="14"/>
          </p:nvPr>
        </p:nvSpPr>
        <p:spPr>
          <a:xfrm>
            <a:off x="4932875" y="1097314"/>
            <a:ext cx="3277676" cy="467239"/>
          </a:xfrm>
        </p:spPr>
        <p:txBody>
          <a:bodyPr wrap="square" lIns="0" tIns="18000" rIns="0" bIns="18000" anchor="ctr" anchorCtr="0">
            <a:spAutoFit/>
          </a:bodyPr>
          <a:lstStyle/>
          <a:p>
            <a:pPr marL="0" lvl="1" indent="0">
              <a:buNone/>
            </a:pPr>
            <a:r>
              <a:rPr lang="en-US" sz="2800" dirty="0"/>
              <a:t>server sends the file</a:t>
            </a:r>
          </a:p>
        </p:txBody>
      </p:sp>
      <p:sp>
        <p:nvSpPr>
          <p:cNvPr id="6" name="Content Placeholder 5">
            <a:extLst>
              <a:ext uri="{FF2B5EF4-FFF2-40B4-BE49-F238E27FC236}">
                <a16:creationId xmlns:a16="http://schemas.microsoft.com/office/drawing/2014/main" id="{3F470070-4AB7-BC4F-7A3D-02F173E9D104}"/>
              </a:ext>
            </a:extLst>
          </p:cNvPr>
          <p:cNvSpPr>
            <a:spLocks noGrp="1"/>
          </p:cNvSpPr>
          <p:nvPr>
            <p:ph sz="quarter" idx="15"/>
          </p:nvPr>
        </p:nvSpPr>
        <p:spPr>
          <a:xfrm>
            <a:off x="1477354" y="1684820"/>
            <a:ext cx="5748763" cy="467239"/>
          </a:xfrm>
        </p:spPr>
        <p:txBody>
          <a:bodyPr wrap="square" lIns="0" tIns="18000" rIns="0" bIns="18000" anchor="ctr" anchorCtr="0">
            <a:spAutoFit/>
          </a:bodyPr>
          <a:lstStyle/>
          <a:p>
            <a:pPr marL="486918" lvl="1" indent="-486918">
              <a:buNone/>
            </a:pPr>
            <a:r>
              <a:rPr lang="en-US" sz="2800" u="sng" dirty="0">
                <a:solidFill>
                  <a:srgbClr val="0070C0"/>
                </a:solidFill>
                <a:hlinkClick r:id="rId3" action="ppaction://hlinkfile" tooltip="getting-started/index.html"/>
              </a:rPr>
              <a:t>getting-started/index.html</a:t>
            </a:r>
            <a:endParaRPr lang="en-US" sz="2800" dirty="0"/>
          </a:p>
        </p:txBody>
      </p:sp>
      <p:sp>
        <p:nvSpPr>
          <p:cNvPr id="7" name="Content Placeholder 6">
            <a:extLst>
              <a:ext uri="{FF2B5EF4-FFF2-40B4-BE49-F238E27FC236}">
                <a16:creationId xmlns:a16="http://schemas.microsoft.com/office/drawing/2014/main" id="{2E1EFFFA-CC76-E088-99DF-630087997771}"/>
              </a:ext>
            </a:extLst>
          </p:cNvPr>
          <p:cNvSpPr>
            <a:spLocks noGrp="1"/>
          </p:cNvSpPr>
          <p:nvPr>
            <p:ph sz="quarter" idx="16"/>
          </p:nvPr>
        </p:nvSpPr>
        <p:spPr>
          <a:xfrm>
            <a:off x="522428" y="2263981"/>
            <a:ext cx="11153467" cy="467239"/>
          </a:xfrm>
        </p:spPr>
        <p:txBody>
          <a:bodyPr wrap="square" lIns="0" tIns="18000" rIns="0" bIns="18000" anchor="ctr" anchorCtr="0">
            <a:spAutoFit/>
          </a:bodyPr>
          <a:lstStyle/>
          <a:p>
            <a:pPr marL="944118" lvl="1" indent="-457200">
              <a:buFont typeface="+mj-lt"/>
              <a:buAutoNum type="arabicPeriod" startAt="6"/>
            </a:pPr>
            <a:r>
              <a:rPr lang="en-US" sz="2800" dirty="0"/>
              <a:t>Browser displays all the text in</a:t>
            </a:r>
          </a:p>
        </p:txBody>
      </p:sp>
      <p:sp>
        <p:nvSpPr>
          <p:cNvPr id="8" name="Content Placeholder 7">
            <a:extLst>
              <a:ext uri="{FF2B5EF4-FFF2-40B4-BE49-F238E27FC236}">
                <a16:creationId xmlns:a16="http://schemas.microsoft.com/office/drawing/2014/main" id="{9949F515-1F10-1A05-DC90-3D69DA25F5DD}"/>
              </a:ext>
            </a:extLst>
          </p:cNvPr>
          <p:cNvSpPr>
            <a:spLocks noGrp="1"/>
          </p:cNvSpPr>
          <p:nvPr>
            <p:ph sz="quarter" idx="17"/>
          </p:nvPr>
        </p:nvSpPr>
        <p:spPr>
          <a:xfrm>
            <a:off x="1477356" y="2821653"/>
            <a:ext cx="4755969" cy="467239"/>
          </a:xfrm>
        </p:spPr>
        <p:txBody>
          <a:bodyPr wrap="square" lIns="0" tIns="18000" rIns="0" bIns="18000" anchor="ctr" anchorCtr="0">
            <a:spAutoFit/>
          </a:bodyPr>
          <a:lstStyle/>
          <a:p>
            <a:pPr marL="0" lvl="1" indent="0">
              <a:buNone/>
            </a:pPr>
            <a:r>
              <a:rPr lang="en-US" sz="2800" u="sng" dirty="0">
                <a:solidFill>
                  <a:srgbClr val="0070C0"/>
                </a:solidFill>
                <a:hlinkClick r:id="rId4" action="ppaction://hlinkfile" tooltip="getting-started/index.html."/>
              </a:rPr>
              <a:t>getting-started/index.html</a:t>
            </a:r>
            <a:r>
              <a:rPr lang="en-US" sz="2800" dirty="0">
                <a:hlinkClick r:id="rId4" action="ppaction://hlinkfile" tooltip="getting-started/index.html."/>
              </a:rPr>
              <a:t>.</a:t>
            </a:r>
            <a:endParaRPr lang="en-US" sz="2800" dirty="0"/>
          </a:p>
        </p:txBody>
      </p:sp>
      <p:sp>
        <p:nvSpPr>
          <p:cNvPr id="9" name="Content Placeholder 8">
            <a:extLst>
              <a:ext uri="{FF2B5EF4-FFF2-40B4-BE49-F238E27FC236}">
                <a16:creationId xmlns:a16="http://schemas.microsoft.com/office/drawing/2014/main" id="{EB3EE7C0-E851-DB33-4FF0-BBC39E9F3D36}"/>
              </a:ext>
            </a:extLst>
          </p:cNvPr>
          <p:cNvSpPr>
            <a:spLocks noGrp="1"/>
          </p:cNvSpPr>
          <p:nvPr>
            <p:ph sz="quarter" idx="18"/>
          </p:nvPr>
        </p:nvSpPr>
        <p:spPr>
          <a:xfrm>
            <a:off x="522426" y="3437218"/>
            <a:ext cx="11153469" cy="975070"/>
          </a:xfrm>
        </p:spPr>
        <p:txBody>
          <a:bodyPr wrap="square" lIns="0" tIns="18000" rIns="0" bIns="18000" anchor="ctr" anchorCtr="0">
            <a:spAutoFit/>
          </a:bodyPr>
          <a:lstStyle/>
          <a:p>
            <a:pPr marL="944118" lvl="1" indent="-457200">
              <a:buSzPts val="2400"/>
              <a:buFont typeface="+mj-lt"/>
              <a:buAutoNum type="arabicPeriod" startAt="7"/>
            </a:pPr>
            <a:r>
              <a:rPr lang="en-US" sz="2800" dirty="0"/>
              <a:t>Browser also fetches and displays all images on the page</a:t>
            </a:r>
          </a:p>
          <a:p>
            <a:pPr marL="944118" lvl="1" indent="-457200">
              <a:buSzPts val="2400"/>
              <a:buFont typeface="+mj-lt"/>
              <a:buAutoNum type="arabicPeriod" startAt="7"/>
            </a:pPr>
            <a:r>
              <a:rPr lang="en-US" sz="2800" dirty="0"/>
              <a:t>The </a:t>
            </a:r>
            <a:r>
              <a:rPr lang="en-US" sz="2800" spc="-300" dirty="0"/>
              <a:t>T C </a:t>
            </a:r>
            <a:r>
              <a:rPr lang="en-US" sz="2800" dirty="0"/>
              <a:t>P connection is released</a:t>
            </a:r>
          </a:p>
        </p:txBody>
      </p:sp>
    </p:spTree>
    <p:extLst>
      <p:ext uri="{BB962C8B-B14F-4D97-AF65-F5344CB8AC3E}">
        <p14:creationId xmlns:p14="http://schemas.microsoft.com/office/powerpoint/2010/main" val="2281190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1B277-E7AE-4F7E-0ABA-C4AC053F4DE6}"/>
              </a:ext>
            </a:extLst>
          </p:cNvPr>
          <p:cNvSpPr>
            <a:spLocks noGrp="1"/>
          </p:cNvSpPr>
          <p:nvPr>
            <p:ph type="title"/>
          </p:nvPr>
        </p:nvSpPr>
        <p:spPr>
          <a:xfrm>
            <a:off x="521959" y="306638"/>
            <a:ext cx="11154104" cy="559572"/>
          </a:xfrm>
        </p:spPr>
        <p:txBody>
          <a:bodyPr wrap="square" lIns="0" tIns="18000" rIns="0" bIns="18000" anchor="ctr" anchorCtr="0">
            <a:spAutoFit/>
          </a:bodyPr>
          <a:lstStyle/>
          <a:p>
            <a:r>
              <a:rPr lang="en-US" sz="3400" dirty="0"/>
              <a:t>File-System-Based Middleware: Transfer Model (1)</a:t>
            </a:r>
          </a:p>
        </p:txBody>
      </p:sp>
      <p:sp>
        <p:nvSpPr>
          <p:cNvPr id="3" name="Content Placeholder 2">
            <a:extLst>
              <a:ext uri="{FF2B5EF4-FFF2-40B4-BE49-F238E27FC236}">
                <a16:creationId xmlns:a16="http://schemas.microsoft.com/office/drawing/2014/main" id="{223C18B9-CADF-429B-D238-5679583B4CEE}"/>
              </a:ext>
            </a:extLst>
          </p:cNvPr>
          <p:cNvSpPr>
            <a:spLocks noGrp="1"/>
          </p:cNvSpPr>
          <p:nvPr>
            <p:ph sz="quarter" idx="12"/>
          </p:nvPr>
        </p:nvSpPr>
        <p:spPr>
          <a:xfrm>
            <a:off x="521959" y="1637198"/>
            <a:ext cx="11154105" cy="1329013"/>
          </a:xfrm>
        </p:spPr>
        <p:txBody>
          <a:bodyPr wrap="square" lIns="0" tIns="18000" rIns="0" bIns="18000" anchor="ctr" anchorCtr="0">
            <a:spAutoFit/>
          </a:bodyPr>
          <a:lstStyle/>
          <a:p>
            <a:pPr marL="0" indent="0">
              <a:spcBef>
                <a:spcPts val="0"/>
              </a:spcBef>
              <a:buNone/>
            </a:pPr>
            <a:r>
              <a:rPr lang="en-US" sz="2800" dirty="0"/>
              <a:t>Web: make a distributed system look like giant collection of hyperlinked docs. </a:t>
            </a:r>
          </a:p>
          <a:p>
            <a:pPr marL="0" indent="0">
              <a:spcBef>
                <a:spcPts val="0"/>
              </a:spcBef>
              <a:buNone/>
            </a:pPr>
            <a:r>
              <a:rPr lang="en-US" sz="2800" dirty="0"/>
              <a:t>Alternative: make a distributed system look like great big file system.</a:t>
            </a:r>
          </a:p>
        </p:txBody>
      </p:sp>
    </p:spTree>
    <p:extLst>
      <p:ext uri="{BB962C8B-B14F-4D97-AF65-F5344CB8AC3E}">
        <p14:creationId xmlns:p14="http://schemas.microsoft.com/office/powerpoint/2010/main" val="310513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249D-D43D-31C3-68FF-400AC234345D}"/>
              </a:ext>
            </a:extLst>
          </p:cNvPr>
          <p:cNvSpPr>
            <a:spLocks noGrp="1"/>
          </p:cNvSpPr>
          <p:nvPr>
            <p:ph type="title"/>
          </p:nvPr>
        </p:nvSpPr>
        <p:spPr>
          <a:xfrm>
            <a:off x="521959" y="306638"/>
            <a:ext cx="11154104" cy="559572"/>
          </a:xfrm>
        </p:spPr>
        <p:txBody>
          <a:bodyPr wrap="square" lIns="0" tIns="18000" rIns="0" bIns="18000" anchor="ctr" anchorCtr="0">
            <a:spAutoFit/>
          </a:bodyPr>
          <a:lstStyle/>
          <a:p>
            <a:r>
              <a:rPr lang="en-US" sz="3400" dirty="0"/>
              <a:t>File-System-Based Middleware: Transfer Model (2)</a:t>
            </a:r>
          </a:p>
        </p:txBody>
      </p:sp>
      <p:pic>
        <p:nvPicPr>
          <p:cNvPr id="25" name="Picture 24" descr="The figures labeled (a) and (b) illustrate the upload or download model and the remote-access model.&#10;Long description is available in notes, Press F6.">
            <a:extLst>
              <a:ext uri="{FF2B5EF4-FFF2-40B4-BE49-F238E27FC236}">
                <a16:creationId xmlns:a16="http://schemas.microsoft.com/office/drawing/2014/main" id="{A020490D-3E65-C04D-B5C5-0CFBA8566A5C}"/>
              </a:ext>
            </a:extLst>
          </p:cNvPr>
          <p:cNvPicPr>
            <a:picLocks noChangeAspect="1"/>
          </p:cNvPicPr>
          <p:nvPr/>
        </p:nvPicPr>
        <p:blipFill>
          <a:blip r:embed="rId3"/>
          <a:stretch>
            <a:fillRect/>
          </a:stretch>
        </p:blipFill>
        <p:spPr>
          <a:xfrm>
            <a:off x="2618152" y="1098702"/>
            <a:ext cx="6956374" cy="2437981"/>
          </a:xfrm>
          <a:prstGeom prst="rect">
            <a:avLst/>
          </a:prstGeom>
        </p:spPr>
      </p:pic>
      <p:sp>
        <p:nvSpPr>
          <p:cNvPr id="3" name="Content Placeholder 2">
            <a:extLst>
              <a:ext uri="{FF2B5EF4-FFF2-40B4-BE49-F238E27FC236}">
                <a16:creationId xmlns:a16="http://schemas.microsoft.com/office/drawing/2014/main" id="{7C97A4D9-3AED-E30C-6C54-AA16831A2797}"/>
              </a:ext>
            </a:extLst>
          </p:cNvPr>
          <p:cNvSpPr>
            <a:spLocks noGrp="1"/>
          </p:cNvSpPr>
          <p:nvPr>
            <p:ph sz="quarter" idx="12"/>
          </p:nvPr>
        </p:nvSpPr>
        <p:spPr>
          <a:xfrm>
            <a:off x="2287368" y="3948032"/>
            <a:ext cx="7617264" cy="313350"/>
          </a:xfrm>
        </p:spPr>
        <p:txBody>
          <a:bodyPr wrap="square" lIns="0" tIns="18000" rIns="0" bIns="18000" anchor="ctr" anchorCtr="0">
            <a:spAutoFit/>
          </a:bodyPr>
          <a:lstStyle/>
          <a:p>
            <a:pPr marL="0" indent="0">
              <a:buNone/>
            </a:pPr>
            <a:r>
              <a:rPr lang="en-US" sz="1800" dirty="0"/>
              <a:t>Figure 8.33 (a) The upload/download model. (b) The remote access model.</a:t>
            </a:r>
          </a:p>
        </p:txBody>
      </p:sp>
      <p:sp>
        <p:nvSpPr>
          <p:cNvPr id="4" name="Content Placeholder 3">
            <a:extLst>
              <a:ext uri="{FF2B5EF4-FFF2-40B4-BE49-F238E27FC236}">
                <a16:creationId xmlns:a16="http://schemas.microsoft.com/office/drawing/2014/main" id="{DA9F2CEA-2491-B034-A1A3-338ED4A4EB8B}"/>
              </a:ext>
            </a:extLst>
          </p:cNvPr>
          <p:cNvSpPr>
            <a:spLocks noGrp="1"/>
          </p:cNvSpPr>
          <p:nvPr>
            <p:ph sz="quarter" idx="13"/>
          </p:nvPr>
        </p:nvSpPr>
        <p:spPr>
          <a:xfrm>
            <a:off x="522796" y="4805549"/>
            <a:ext cx="11152103" cy="467239"/>
          </a:xfrm>
        </p:spPr>
        <p:txBody>
          <a:bodyPr wrap="square" lIns="0" tIns="18000" rIns="0" bIns="18000" anchor="ctr" anchorCtr="0">
            <a:spAutoFit/>
          </a:bodyPr>
          <a:lstStyle/>
          <a:p>
            <a:pPr marL="0" indent="0">
              <a:buNone/>
            </a:pPr>
            <a:r>
              <a:rPr lang="en-US" sz="2800" dirty="0"/>
              <a:t>Upload/download: simple, fast for many read-only accesses</a:t>
            </a:r>
          </a:p>
        </p:txBody>
      </p:sp>
      <p:graphicFrame>
        <p:nvGraphicFramePr>
          <p:cNvPr id="23" name="Object 22" descr="A right headed arrow.">
            <a:extLst>
              <a:ext uri="{FF2B5EF4-FFF2-40B4-BE49-F238E27FC236}">
                <a16:creationId xmlns:a16="http://schemas.microsoft.com/office/drawing/2014/main" id="{BBC809D7-4091-E4D6-39C9-39216E6EC03C}"/>
              </a:ext>
            </a:extLst>
          </p:cNvPr>
          <p:cNvGraphicFramePr>
            <a:graphicFrameLocks noChangeAspect="1"/>
          </p:cNvGraphicFramePr>
          <p:nvPr>
            <p:extLst>
              <p:ext uri="{D42A27DB-BD31-4B8C-83A1-F6EECF244321}">
                <p14:modId xmlns:p14="http://schemas.microsoft.com/office/powerpoint/2010/main" val="3804119314"/>
              </p:ext>
            </p:extLst>
          </p:nvPr>
        </p:nvGraphicFramePr>
        <p:xfrm>
          <a:off x="530713" y="5532551"/>
          <a:ext cx="393223" cy="217487"/>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23" name="Object 22" descr="A right headed arrow.">
                        <a:extLst>
                          <a:ext uri="{FF2B5EF4-FFF2-40B4-BE49-F238E27FC236}">
                            <a16:creationId xmlns:a16="http://schemas.microsoft.com/office/drawing/2014/main" id="{50C6B773-8364-85E8-FB87-D4DE0EA1D554}"/>
                          </a:ext>
                        </a:extLst>
                      </p:cNvPr>
                      <p:cNvPicPr/>
                      <p:nvPr/>
                    </p:nvPicPr>
                    <p:blipFill>
                      <a:blip r:embed="rId5"/>
                      <a:stretch>
                        <a:fillRect/>
                      </a:stretch>
                    </p:blipFill>
                    <p:spPr>
                      <a:xfrm>
                        <a:off x="530713" y="5532551"/>
                        <a:ext cx="393223" cy="217487"/>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53D169E-5E61-8278-CF69-089ED52D1E61}"/>
              </a:ext>
            </a:extLst>
          </p:cNvPr>
          <p:cNvSpPr>
            <a:spLocks noGrp="1"/>
          </p:cNvSpPr>
          <p:nvPr>
            <p:ph sz="quarter" idx="14"/>
          </p:nvPr>
        </p:nvSpPr>
        <p:spPr>
          <a:xfrm>
            <a:off x="1023424" y="5364084"/>
            <a:ext cx="5101152" cy="467239"/>
          </a:xfrm>
        </p:spPr>
        <p:txBody>
          <a:bodyPr wrap="square" lIns="0" tIns="18000" rIns="0" bIns="18000" anchor="ctr" anchorCtr="0">
            <a:spAutoFit/>
          </a:bodyPr>
          <a:lstStyle/>
          <a:p>
            <a:pPr marL="0" indent="0">
              <a:buNone/>
            </a:pPr>
            <a:r>
              <a:rPr lang="en-US" sz="2800" dirty="0"/>
              <a:t>but consistency issues on writes</a:t>
            </a:r>
          </a:p>
        </p:txBody>
      </p:sp>
    </p:spTree>
    <p:extLst>
      <p:ext uri="{BB962C8B-B14F-4D97-AF65-F5344CB8AC3E}">
        <p14:creationId xmlns:p14="http://schemas.microsoft.com/office/powerpoint/2010/main" val="3050204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9D5E0-0592-02B2-F568-BB219B82B7D9}"/>
              </a:ext>
            </a:extLst>
          </p:cNvPr>
          <p:cNvSpPr>
            <a:spLocks noGrp="1"/>
          </p:cNvSpPr>
          <p:nvPr>
            <p:ph type="title"/>
          </p:nvPr>
        </p:nvSpPr>
        <p:spPr>
          <a:xfrm>
            <a:off x="521958" y="304736"/>
            <a:ext cx="11167009" cy="559572"/>
          </a:xfrm>
        </p:spPr>
        <p:txBody>
          <a:bodyPr wrap="square" lIns="0" tIns="18000" rIns="0" bIns="18000" anchor="ctr" anchorCtr="0">
            <a:spAutoFit/>
          </a:bodyPr>
          <a:lstStyle/>
          <a:p>
            <a:r>
              <a:rPr lang="en-US" sz="3400" dirty="0"/>
              <a:t>The Directory Hierarchy</a:t>
            </a:r>
          </a:p>
        </p:txBody>
      </p:sp>
      <p:pic>
        <p:nvPicPr>
          <p:cNvPr id="24" name="Picture 23" descr="The figures labeled (a), (b), and (c) illustrate two file servers, a system in which all clients have the same view of the file system, and a system in which different clients have different views of the file system.&#10;Long description is available in notes, Press F6.">
            <a:extLst>
              <a:ext uri="{FF2B5EF4-FFF2-40B4-BE49-F238E27FC236}">
                <a16:creationId xmlns:a16="http://schemas.microsoft.com/office/drawing/2014/main" id="{864006C1-9550-1C7D-8DF7-37F567BEA8BE}"/>
              </a:ext>
            </a:extLst>
          </p:cNvPr>
          <p:cNvPicPr>
            <a:picLocks noChangeAspect="1"/>
          </p:cNvPicPr>
          <p:nvPr/>
        </p:nvPicPr>
        <p:blipFill>
          <a:blip r:embed="rId3"/>
          <a:stretch>
            <a:fillRect/>
          </a:stretch>
        </p:blipFill>
        <p:spPr>
          <a:xfrm>
            <a:off x="2144752" y="1155227"/>
            <a:ext cx="3329496" cy="3204671"/>
          </a:xfrm>
          <a:prstGeom prst="rect">
            <a:avLst/>
          </a:prstGeom>
        </p:spPr>
      </p:pic>
      <p:sp>
        <p:nvSpPr>
          <p:cNvPr id="4" name="Content Placeholder 3">
            <a:extLst>
              <a:ext uri="{FF2B5EF4-FFF2-40B4-BE49-F238E27FC236}">
                <a16:creationId xmlns:a16="http://schemas.microsoft.com/office/drawing/2014/main" id="{8BBD1D04-133A-2083-76FA-75E8DF5A7225}"/>
              </a:ext>
            </a:extLst>
          </p:cNvPr>
          <p:cNvSpPr>
            <a:spLocks noGrp="1"/>
          </p:cNvSpPr>
          <p:nvPr>
            <p:ph sz="quarter" idx="13"/>
          </p:nvPr>
        </p:nvSpPr>
        <p:spPr>
          <a:xfrm>
            <a:off x="6107729" y="1150540"/>
            <a:ext cx="5562313" cy="2190788"/>
          </a:xfrm>
        </p:spPr>
        <p:txBody>
          <a:bodyPr wrap="square" lIns="0" tIns="18000" rIns="0" bIns="18000" anchor="ctr" anchorCtr="0">
            <a:spAutoFit/>
          </a:bodyPr>
          <a:lstStyle/>
          <a:p>
            <a:pPr marL="0" indent="0">
              <a:spcBef>
                <a:spcPts val="0"/>
              </a:spcBef>
              <a:buNone/>
            </a:pPr>
            <a:r>
              <a:rPr lang="en-US" sz="2800" b="1" dirty="0"/>
              <a:t>Another issue: </a:t>
            </a:r>
            <a:br>
              <a:rPr lang="en-US" sz="2800" b="1" dirty="0"/>
            </a:br>
            <a:r>
              <a:rPr lang="en-US" sz="2800" dirty="0"/>
              <a:t>Do all clients have same view of file hierarchy?</a:t>
            </a:r>
          </a:p>
          <a:p>
            <a:pPr marL="0" indent="0">
              <a:spcBef>
                <a:spcPts val="0"/>
              </a:spcBef>
              <a:buNone/>
            </a:pPr>
            <a:r>
              <a:rPr lang="en-US" sz="2800" b="1" dirty="0"/>
              <a:t>Related:</a:t>
            </a:r>
            <a:endParaRPr lang="en-US" sz="2800" dirty="0"/>
          </a:p>
          <a:p>
            <a:pPr marL="0" indent="0">
              <a:spcBef>
                <a:spcPts val="0"/>
              </a:spcBef>
              <a:buNone/>
            </a:pPr>
            <a:r>
              <a:rPr lang="en-US" sz="2800" dirty="0"/>
              <a:t>Is there a global </a:t>
            </a:r>
            <a:r>
              <a:rPr lang="en-US" sz="2800" i="1" dirty="0"/>
              <a:t>root</a:t>
            </a:r>
            <a:r>
              <a:rPr lang="en-US" sz="2800" dirty="0"/>
              <a:t> directory?</a:t>
            </a:r>
          </a:p>
        </p:txBody>
      </p:sp>
      <p:sp>
        <p:nvSpPr>
          <p:cNvPr id="3" name="Content Placeholder 2">
            <a:extLst>
              <a:ext uri="{FF2B5EF4-FFF2-40B4-BE49-F238E27FC236}">
                <a16:creationId xmlns:a16="http://schemas.microsoft.com/office/drawing/2014/main" id="{A2FFECEF-6FC5-AF5C-D62E-A2F80C6A2A2F}"/>
              </a:ext>
            </a:extLst>
          </p:cNvPr>
          <p:cNvSpPr>
            <a:spLocks noGrp="1"/>
          </p:cNvSpPr>
          <p:nvPr>
            <p:ph sz="quarter" idx="12"/>
          </p:nvPr>
        </p:nvSpPr>
        <p:spPr>
          <a:xfrm>
            <a:off x="521959" y="4647693"/>
            <a:ext cx="11154104" cy="867348"/>
          </a:xfrm>
        </p:spPr>
        <p:txBody>
          <a:bodyPr wrap="square" lIns="0" tIns="18000" rIns="0" bIns="18000" anchor="ctr" anchorCtr="0">
            <a:spAutoFit/>
          </a:bodyPr>
          <a:lstStyle/>
          <a:p>
            <a:pPr marL="0" indent="0">
              <a:buNone/>
            </a:pPr>
            <a:r>
              <a:rPr lang="en-US" sz="1800" dirty="0"/>
              <a:t>Figure 8.34 (a) Two file servers. The squares are directories and the circles are files. (b) A system in which all clients have the same view of the file system. (c) A system in which different clients may have different views of the file system.</a:t>
            </a:r>
          </a:p>
        </p:txBody>
      </p:sp>
    </p:spTree>
    <p:extLst>
      <p:ext uri="{BB962C8B-B14F-4D97-AF65-F5344CB8AC3E}">
        <p14:creationId xmlns:p14="http://schemas.microsoft.com/office/powerpoint/2010/main" val="3624888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C187-D2B1-EE97-065D-2406162B6E94}"/>
              </a:ext>
            </a:extLst>
          </p:cNvPr>
          <p:cNvSpPr>
            <a:spLocks noGrp="1"/>
          </p:cNvSpPr>
          <p:nvPr>
            <p:ph type="title"/>
          </p:nvPr>
        </p:nvSpPr>
        <p:spPr>
          <a:xfrm>
            <a:off x="521959" y="270297"/>
            <a:ext cx="11154104" cy="590349"/>
          </a:xfrm>
        </p:spPr>
        <p:txBody>
          <a:bodyPr wrap="square" lIns="0" tIns="18000" rIns="0" bIns="18000" anchor="ctr" anchorCtr="0">
            <a:spAutoFit/>
          </a:bodyPr>
          <a:lstStyle/>
          <a:p>
            <a:r>
              <a:rPr lang="en-US" dirty="0"/>
              <a:t>Naming Transparency</a:t>
            </a:r>
          </a:p>
        </p:txBody>
      </p:sp>
      <p:sp>
        <p:nvSpPr>
          <p:cNvPr id="3" name="Content Placeholder 2">
            <a:extLst>
              <a:ext uri="{FF2B5EF4-FFF2-40B4-BE49-F238E27FC236}">
                <a16:creationId xmlns:a16="http://schemas.microsoft.com/office/drawing/2014/main" id="{6408BB37-545A-B146-5230-8A113CD8DDCC}"/>
              </a:ext>
            </a:extLst>
          </p:cNvPr>
          <p:cNvSpPr>
            <a:spLocks noGrp="1"/>
          </p:cNvSpPr>
          <p:nvPr>
            <p:ph sz="quarter" idx="12"/>
          </p:nvPr>
        </p:nvSpPr>
        <p:spPr>
          <a:xfrm>
            <a:off x="521958" y="1097072"/>
            <a:ext cx="11154103" cy="898126"/>
          </a:xfrm>
        </p:spPr>
        <p:txBody>
          <a:bodyPr wrap="square" lIns="0" tIns="18000" rIns="0" bIns="18000" anchor="ctr" anchorCtr="0">
            <a:spAutoFit/>
          </a:bodyPr>
          <a:lstStyle/>
          <a:p>
            <a:pPr marL="0" indent="0">
              <a:buNone/>
            </a:pPr>
            <a:r>
              <a:rPr lang="en-US" sz="2800" dirty="0"/>
              <a:t>Common approaches to file and directory naming in a distributed system:</a:t>
            </a:r>
          </a:p>
        </p:txBody>
      </p:sp>
      <p:sp>
        <p:nvSpPr>
          <p:cNvPr id="4" name="Content Placeholder 3">
            <a:extLst>
              <a:ext uri="{FF2B5EF4-FFF2-40B4-BE49-F238E27FC236}">
                <a16:creationId xmlns:a16="http://schemas.microsoft.com/office/drawing/2014/main" id="{F6D7E571-BEA5-C327-4229-71B768B87C27}"/>
              </a:ext>
            </a:extLst>
          </p:cNvPr>
          <p:cNvSpPr>
            <a:spLocks noGrp="1"/>
          </p:cNvSpPr>
          <p:nvPr>
            <p:ph sz="quarter" idx="13"/>
          </p:nvPr>
        </p:nvSpPr>
        <p:spPr>
          <a:xfrm>
            <a:off x="522797" y="2094656"/>
            <a:ext cx="7255113" cy="467239"/>
          </a:xfrm>
        </p:spPr>
        <p:txBody>
          <a:bodyPr wrap="square" lIns="0" tIns="18000" rIns="0" bIns="18000" anchor="ctr" anchorCtr="0">
            <a:spAutoFit/>
          </a:bodyPr>
          <a:lstStyle/>
          <a:p>
            <a:pPr marL="944118" lvl="1" indent="-457200">
              <a:buFont typeface="+mj-lt"/>
              <a:buAutoNum type="arabicPeriod"/>
            </a:pPr>
            <a:r>
              <a:rPr lang="en-US" sz="2800" dirty="0"/>
              <a:t>Machine + path naming, such as</a:t>
            </a:r>
          </a:p>
        </p:txBody>
      </p:sp>
      <p:sp>
        <p:nvSpPr>
          <p:cNvPr id="5" name="Content Placeholder 4">
            <a:extLst>
              <a:ext uri="{FF2B5EF4-FFF2-40B4-BE49-F238E27FC236}">
                <a16:creationId xmlns:a16="http://schemas.microsoft.com/office/drawing/2014/main" id="{EBAF0CF3-37CA-D118-7855-9D912131FA43}"/>
              </a:ext>
            </a:extLst>
          </p:cNvPr>
          <p:cNvSpPr>
            <a:spLocks noGrp="1"/>
          </p:cNvSpPr>
          <p:nvPr>
            <p:ph sz="quarter" idx="14"/>
          </p:nvPr>
        </p:nvSpPr>
        <p:spPr>
          <a:xfrm>
            <a:off x="1472687" y="2683740"/>
            <a:ext cx="5678168" cy="467239"/>
          </a:xfrm>
        </p:spPr>
        <p:txBody>
          <a:bodyPr wrap="square" lIns="0" tIns="18000" rIns="0" bIns="18000" anchor="ctr" anchorCtr="0">
            <a:spAutoFit/>
          </a:bodyPr>
          <a:lstStyle/>
          <a:p>
            <a:pPr marL="0" lvl="1" indent="0">
              <a:buNone/>
            </a:pPr>
            <a:r>
              <a:rPr lang="en-US" sz="2800" u="sng" dirty="0">
                <a:solidFill>
                  <a:srgbClr val="0070C0"/>
                </a:solidFill>
                <a:hlinkClick r:id="rId2" action="ppaction://hlinkfile" tooltip="/machine/path or machine:path"/>
              </a:rPr>
              <a:t>/machine/path or </a:t>
            </a:r>
            <a:r>
              <a:rPr lang="en-US" sz="2800" u="sng" dirty="0" err="1">
                <a:solidFill>
                  <a:srgbClr val="0070C0"/>
                </a:solidFill>
                <a:hlinkClick r:id="rId2" action="ppaction://hlinkfile" tooltip="/machine/path or machine:path"/>
              </a:rPr>
              <a:t>machine:path</a:t>
            </a:r>
            <a:endParaRPr lang="en-US" sz="2800" dirty="0"/>
          </a:p>
        </p:txBody>
      </p:sp>
      <p:sp>
        <p:nvSpPr>
          <p:cNvPr id="6" name="Content Placeholder 5">
            <a:extLst>
              <a:ext uri="{FF2B5EF4-FFF2-40B4-BE49-F238E27FC236}">
                <a16:creationId xmlns:a16="http://schemas.microsoft.com/office/drawing/2014/main" id="{9AD61797-812F-1C5B-C209-B2C6E9C1FDF1}"/>
              </a:ext>
            </a:extLst>
          </p:cNvPr>
          <p:cNvSpPr>
            <a:spLocks noGrp="1"/>
          </p:cNvSpPr>
          <p:nvPr>
            <p:ph sz="quarter" idx="15"/>
          </p:nvPr>
        </p:nvSpPr>
        <p:spPr>
          <a:xfrm>
            <a:off x="526325" y="3323951"/>
            <a:ext cx="11153469" cy="467239"/>
          </a:xfrm>
        </p:spPr>
        <p:txBody>
          <a:bodyPr wrap="square" lIns="0" tIns="18000" rIns="0" bIns="18000" anchor="ctr" anchorCtr="0">
            <a:spAutoFit/>
          </a:bodyPr>
          <a:lstStyle/>
          <a:p>
            <a:pPr marL="944118" lvl="1" indent="-457200">
              <a:buFont typeface="+mj-lt"/>
              <a:buAutoNum type="arabicPeriod" startAt="2"/>
            </a:pPr>
            <a:r>
              <a:rPr lang="en-US" sz="2800" dirty="0"/>
              <a:t>Mounting remote file systems onto the local file hierarchy.</a:t>
            </a:r>
          </a:p>
        </p:txBody>
      </p:sp>
      <p:sp>
        <p:nvSpPr>
          <p:cNvPr id="7" name="Content Placeholder 6">
            <a:extLst>
              <a:ext uri="{FF2B5EF4-FFF2-40B4-BE49-F238E27FC236}">
                <a16:creationId xmlns:a16="http://schemas.microsoft.com/office/drawing/2014/main" id="{96E49BFA-0F44-FEC5-6364-B135F75392EA}"/>
              </a:ext>
            </a:extLst>
          </p:cNvPr>
          <p:cNvSpPr>
            <a:spLocks noGrp="1"/>
          </p:cNvSpPr>
          <p:nvPr>
            <p:ph sz="quarter" idx="16"/>
          </p:nvPr>
        </p:nvSpPr>
        <p:spPr>
          <a:xfrm>
            <a:off x="526324" y="3994228"/>
            <a:ext cx="11149737" cy="467239"/>
          </a:xfrm>
        </p:spPr>
        <p:txBody>
          <a:bodyPr wrap="square" lIns="0" tIns="18000" rIns="0" bIns="18000" anchor="ctr" anchorCtr="0">
            <a:spAutoFit/>
          </a:bodyPr>
          <a:lstStyle/>
          <a:p>
            <a:pPr marL="944118" lvl="1" indent="-457200">
              <a:buFont typeface="+mj-lt"/>
              <a:buAutoNum type="arabicPeriod" startAt="3"/>
            </a:pPr>
            <a:r>
              <a:rPr lang="en-US" sz="2800" dirty="0"/>
              <a:t>A single name space that looks the same on all</a:t>
            </a:r>
          </a:p>
        </p:txBody>
      </p:sp>
      <p:sp>
        <p:nvSpPr>
          <p:cNvPr id="8" name="Content Placeholder 7">
            <a:extLst>
              <a:ext uri="{FF2B5EF4-FFF2-40B4-BE49-F238E27FC236}">
                <a16:creationId xmlns:a16="http://schemas.microsoft.com/office/drawing/2014/main" id="{B4C525FA-6E97-73C3-2896-99A0773DCB27}"/>
              </a:ext>
            </a:extLst>
          </p:cNvPr>
          <p:cNvSpPr>
            <a:spLocks noGrp="1"/>
          </p:cNvSpPr>
          <p:nvPr>
            <p:ph sz="quarter" idx="17"/>
          </p:nvPr>
        </p:nvSpPr>
        <p:spPr>
          <a:xfrm>
            <a:off x="1476584" y="4645209"/>
            <a:ext cx="1609515" cy="467239"/>
          </a:xfrm>
        </p:spPr>
        <p:txBody>
          <a:bodyPr wrap="square" lIns="0" tIns="18000" rIns="0" bIns="18000" anchor="ctr" anchorCtr="0">
            <a:spAutoFit/>
          </a:bodyPr>
          <a:lstStyle/>
          <a:p>
            <a:pPr marL="0" lvl="1" indent="0">
              <a:buNone/>
            </a:pPr>
            <a:r>
              <a:rPr lang="en-US" sz="2800" dirty="0"/>
              <a:t>machines</a:t>
            </a:r>
          </a:p>
        </p:txBody>
      </p:sp>
      <p:graphicFrame>
        <p:nvGraphicFramePr>
          <p:cNvPr id="23" name="Object 22" descr="A right headed arrow.">
            <a:extLst>
              <a:ext uri="{FF2B5EF4-FFF2-40B4-BE49-F238E27FC236}">
                <a16:creationId xmlns:a16="http://schemas.microsoft.com/office/drawing/2014/main" id="{DDAC9C87-51A4-E699-DE92-152E5E0B9ED4}"/>
              </a:ext>
            </a:extLst>
          </p:cNvPr>
          <p:cNvGraphicFramePr>
            <a:graphicFrameLocks noChangeAspect="1"/>
          </p:cNvGraphicFramePr>
          <p:nvPr>
            <p:extLst>
              <p:ext uri="{D42A27DB-BD31-4B8C-83A1-F6EECF244321}">
                <p14:modId xmlns:p14="http://schemas.microsoft.com/office/powerpoint/2010/main" val="620674717"/>
              </p:ext>
            </p:extLst>
          </p:nvPr>
        </p:nvGraphicFramePr>
        <p:xfrm>
          <a:off x="3172663" y="4826085"/>
          <a:ext cx="393223" cy="217487"/>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23" name="Object 22" descr="A right headed arrow.">
                        <a:extLst>
                          <a:ext uri="{FF2B5EF4-FFF2-40B4-BE49-F238E27FC236}">
                            <a16:creationId xmlns:a16="http://schemas.microsoft.com/office/drawing/2014/main" id="{BBC809D7-4091-E4D6-39C9-39216E6EC03C}"/>
                          </a:ext>
                        </a:extLst>
                      </p:cNvPr>
                      <p:cNvPicPr/>
                      <p:nvPr/>
                    </p:nvPicPr>
                    <p:blipFill>
                      <a:blip r:embed="rId4"/>
                      <a:stretch>
                        <a:fillRect/>
                      </a:stretch>
                    </p:blipFill>
                    <p:spPr>
                      <a:xfrm>
                        <a:off x="3172663" y="4826085"/>
                        <a:ext cx="393223" cy="217487"/>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8F783BE8-C8FE-EC64-6EFA-2EE5190724C3}"/>
              </a:ext>
            </a:extLst>
          </p:cNvPr>
          <p:cNvSpPr>
            <a:spLocks noGrp="1"/>
          </p:cNvSpPr>
          <p:nvPr>
            <p:ph sz="quarter" idx="18"/>
          </p:nvPr>
        </p:nvSpPr>
        <p:spPr>
          <a:xfrm>
            <a:off x="3702634" y="4645209"/>
            <a:ext cx="5517566" cy="467239"/>
          </a:xfrm>
        </p:spPr>
        <p:txBody>
          <a:bodyPr wrap="square" lIns="0" tIns="18000" rIns="0" bIns="18000" anchor="ctr" anchorCtr="0">
            <a:spAutoFit/>
          </a:bodyPr>
          <a:lstStyle/>
          <a:p>
            <a:pPr marL="0" lvl="1" indent="0">
              <a:buNone/>
            </a:pPr>
            <a:r>
              <a:rPr lang="en-US" sz="2800" dirty="0"/>
              <a:t>This is much harder to implement!</a:t>
            </a:r>
          </a:p>
        </p:txBody>
      </p:sp>
      <p:sp>
        <p:nvSpPr>
          <p:cNvPr id="10" name="Content Placeholder 9">
            <a:extLst>
              <a:ext uri="{FF2B5EF4-FFF2-40B4-BE49-F238E27FC236}">
                <a16:creationId xmlns:a16="http://schemas.microsoft.com/office/drawing/2014/main" id="{F8F938ED-DC37-2482-229B-D40EB012B738}"/>
              </a:ext>
            </a:extLst>
          </p:cNvPr>
          <p:cNvSpPr>
            <a:spLocks noGrp="1"/>
          </p:cNvSpPr>
          <p:nvPr>
            <p:ph sz="quarter" idx="19"/>
          </p:nvPr>
        </p:nvSpPr>
        <p:spPr>
          <a:xfrm>
            <a:off x="526325" y="5276009"/>
            <a:ext cx="11153469" cy="898126"/>
          </a:xfrm>
        </p:spPr>
        <p:txBody>
          <a:bodyPr wrap="square" lIns="0" tIns="18000" rIns="0" bIns="18000" anchor="ctr" anchorCtr="0">
            <a:spAutoFit/>
          </a:bodyPr>
          <a:lstStyle/>
          <a:p>
            <a:pPr marL="0" indent="0">
              <a:buNone/>
            </a:pPr>
            <a:r>
              <a:rPr lang="en-US" sz="2800" dirty="0"/>
              <a:t>A system in which files can be moved without their names changing is said to have </a:t>
            </a:r>
            <a:r>
              <a:rPr lang="en-US" sz="2800" b="1" dirty="0"/>
              <a:t>location independence</a:t>
            </a:r>
            <a:endParaRPr lang="en-US" sz="2800" dirty="0"/>
          </a:p>
        </p:txBody>
      </p:sp>
    </p:spTree>
    <p:extLst>
      <p:ext uri="{BB962C8B-B14F-4D97-AF65-F5344CB8AC3E}">
        <p14:creationId xmlns:p14="http://schemas.microsoft.com/office/powerpoint/2010/main" val="908427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9D5E0-0592-02B2-F568-BB219B82B7D9}"/>
              </a:ext>
            </a:extLst>
          </p:cNvPr>
          <p:cNvSpPr>
            <a:spLocks noGrp="1"/>
          </p:cNvSpPr>
          <p:nvPr>
            <p:ph type="title"/>
          </p:nvPr>
        </p:nvSpPr>
        <p:spPr>
          <a:xfrm>
            <a:off x="521959" y="304736"/>
            <a:ext cx="11154104" cy="559572"/>
          </a:xfrm>
        </p:spPr>
        <p:txBody>
          <a:bodyPr wrap="square" lIns="0" tIns="18000" rIns="0" bIns="18000" anchor="ctr" anchorCtr="0">
            <a:spAutoFit/>
          </a:bodyPr>
          <a:lstStyle/>
          <a:p>
            <a:r>
              <a:rPr lang="en-US" sz="3400" dirty="0"/>
              <a:t>Semantics of File Sharing</a:t>
            </a:r>
          </a:p>
        </p:txBody>
      </p:sp>
      <p:pic>
        <p:nvPicPr>
          <p:cNvPr id="6" name="Picture 5" descr="The figures labeled (a) and (b) illustrate sequential consistency and a distributed system with caching, reading a file may return an obsolete value.&#10;Long description is available in notes, Press F6.">
            <a:extLst>
              <a:ext uri="{FF2B5EF4-FFF2-40B4-BE49-F238E27FC236}">
                <a16:creationId xmlns:a16="http://schemas.microsoft.com/office/drawing/2014/main" id="{A5E39E06-6489-15B6-E96B-494ECF83049D}"/>
              </a:ext>
            </a:extLst>
          </p:cNvPr>
          <p:cNvPicPr>
            <a:picLocks noChangeAspect="1"/>
          </p:cNvPicPr>
          <p:nvPr/>
        </p:nvPicPr>
        <p:blipFill>
          <a:blip r:embed="rId3"/>
          <a:stretch>
            <a:fillRect/>
          </a:stretch>
        </p:blipFill>
        <p:spPr>
          <a:xfrm>
            <a:off x="2000681" y="1476444"/>
            <a:ext cx="4296579" cy="3491506"/>
          </a:xfrm>
          <a:prstGeom prst="rect">
            <a:avLst/>
          </a:prstGeom>
        </p:spPr>
      </p:pic>
      <p:sp>
        <p:nvSpPr>
          <p:cNvPr id="4" name="Content Placeholder 3">
            <a:extLst>
              <a:ext uri="{FF2B5EF4-FFF2-40B4-BE49-F238E27FC236}">
                <a16:creationId xmlns:a16="http://schemas.microsoft.com/office/drawing/2014/main" id="{8BBD1D04-133A-2083-76FA-75E8DF5A7225}"/>
              </a:ext>
            </a:extLst>
          </p:cNvPr>
          <p:cNvSpPr>
            <a:spLocks noGrp="1"/>
          </p:cNvSpPr>
          <p:nvPr>
            <p:ph sz="quarter" idx="13"/>
          </p:nvPr>
        </p:nvSpPr>
        <p:spPr>
          <a:xfrm>
            <a:off x="6604958" y="1902436"/>
            <a:ext cx="4939342" cy="1759900"/>
          </a:xfrm>
        </p:spPr>
        <p:txBody>
          <a:bodyPr wrap="square" lIns="0" tIns="18000" rIns="0" bIns="18000" anchor="ctr" anchorCtr="0">
            <a:spAutoFit/>
          </a:bodyPr>
          <a:lstStyle/>
          <a:p>
            <a:pPr marL="0" indent="0">
              <a:spcBef>
                <a:spcPts val="0"/>
              </a:spcBef>
              <a:buNone/>
            </a:pPr>
            <a:r>
              <a:rPr lang="en-US" sz="2800" b="1" dirty="0"/>
              <a:t>Sequential consistency</a:t>
            </a:r>
            <a:br>
              <a:rPr lang="en-US" sz="2800" b="1" dirty="0"/>
            </a:br>
            <a:r>
              <a:rPr lang="en-US" sz="2800" dirty="0"/>
              <a:t>System enforces a total ordering on system calls, and all </a:t>
            </a:r>
            <a:r>
              <a:rPr lang="en-US" sz="2800" spc="-300" dirty="0"/>
              <a:t>C P </a:t>
            </a:r>
            <a:r>
              <a:rPr lang="en-US" sz="2800" dirty="0"/>
              <a:t>Us see same ordering.</a:t>
            </a:r>
          </a:p>
        </p:txBody>
      </p:sp>
      <p:sp>
        <p:nvSpPr>
          <p:cNvPr id="3" name="Content Placeholder 2">
            <a:extLst>
              <a:ext uri="{FF2B5EF4-FFF2-40B4-BE49-F238E27FC236}">
                <a16:creationId xmlns:a16="http://schemas.microsoft.com/office/drawing/2014/main" id="{A2FFECEF-6FC5-AF5C-D62E-A2F80C6A2A2F}"/>
              </a:ext>
            </a:extLst>
          </p:cNvPr>
          <p:cNvSpPr>
            <a:spLocks noGrp="1"/>
          </p:cNvSpPr>
          <p:nvPr>
            <p:ph sz="quarter" idx="12"/>
          </p:nvPr>
        </p:nvSpPr>
        <p:spPr>
          <a:xfrm>
            <a:off x="2781929" y="5381556"/>
            <a:ext cx="6628142" cy="590349"/>
          </a:xfrm>
        </p:spPr>
        <p:txBody>
          <a:bodyPr wrap="square" lIns="0" tIns="18000" rIns="0" bIns="18000" anchor="ctr" anchorCtr="0">
            <a:spAutoFit/>
          </a:bodyPr>
          <a:lstStyle/>
          <a:p>
            <a:pPr marL="0" indent="0">
              <a:buNone/>
            </a:pPr>
            <a:r>
              <a:rPr lang="en-US" sz="1800" dirty="0"/>
              <a:t>Figure 8.35 (a) Sequential consistency. (b) In a distributed system With caching, reading a file may return an obsolete value.</a:t>
            </a:r>
          </a:p>
        </p:txBody>
      </p:sp>
    </p:spTree>
    <p:extLst>
      <p:ext uri="{BB962C8B-B14F-4D97-AF65-F5344CB8AC3E}">
        <p14:creationId xmlns:p14="http://schemas.microsoft.com/office/powerpoint/2010/main" val="141947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1A8A-5FC9-6514-9AE2-06AEBB5882BE}"/>
              </a:ext>
            </a:extLst>
          </p:cNvPr>
          <p:cNvSpPr>
            <a:spLocks noGrp="1"/>
          </p:cNvSpPr>
          <p:nvPr>
            <p:ph type="title"/>
          </p:nvPr>
        </p:nvSpPr>
        <p:spPr>
          <a:xfrm>
            <a:off x="526781" y="289012"/>
            <a:ext cx="11149281" cy="590349"/>
          </a:xfrm>
        </p:spPr>
        <p:txBody>
          <a:bodyPr wrap="square" lIns="0" tIns="18000" rIns="0" bIns="18000" anchor="ctr" anchorCtr="0">
            <a:spAutoFit/>
          </a:bodyPr>
          <a:lstStyle/>
          <a:p>
            <a:r>
              <a:rPr lang="en-US" sz="3400" dirty="0"/>
              <a:t>Multiprocessor Hardware: Bus</a:t>
            </a:r>
            <a:r>
              <a:rPr lang="en-US" dirty="0"/>
              <a:t> (2)</a:t>
            </a:r>
          </a:p>
        </p:txBody>
      </p:sp>
      <p:sp>
        <p:nvSpPr>
          <p:cNvPr id="3" name="Content Placeholder 2">
            <a:extLst>
              <a:ext uri="{FF2B5EF4-FFF2-40B4-BE49-F238E27FC236}">
                <a16:creationId xmlns:a16="http://schemas.microsoft.com/office/drawing/2014/main" id="{0DD1FC3B-1762-B344-4103-9B609A6E9145}"/>
              </a:ext>
            </a:extLst>
          </p:cNvPr>
          <p:cNvSpPr>
            <a:spLocks noGrp="1"/>
          </p:cNvSpPr>
          <p:nvPr>
            <p:ph sz="quarter" idx="12"/>
          </p:nvPr>
        </p:nvSpPr>
        <p:spPr>
          <a:xfrm>
            <a:off x="526781" y="1099594"/>
            <a:ext cx="11149281" cy="898126"/>
          </a:xfrm>
        </p:spPr>
        <p:txBody>
          <a:bodyPr wrap="square" lIns="0" tIns="18000" rIns="0" bIns="18000" anchor="ctr" anchorCtr="0">
            <a:spAutoFit/>
          </a:bodyPr>
          <a:lstStyle/>
          <a:p>
            <a:pPr marL="0" indent="0">
              <a:buNone/>
            </a:pPr>
            <a:r>
              <a:rPr lang="en-US" sz="2800" dirty="0"/>
              <a:t>Vendors sometimes provide each </a:t>
            </a:r>
            <a:r>
              <a:rPr lang="en-US" sz="2800" spc="-300" dirty="0"/>
              <a:t>C P </a:t>
            </a:r>
            <a:r>
              <a:rPr lang="en-US" sz="2800" dirty="0"/>
              <a:t>U with small amount of </a:t>
            </a:r>
            <a:r>
              <a:rPr lang="en-US" sz="2800" b="1" dirty="0"/>
              <a:t>private memory</a:t>
            </a:r>
            <a:r>
              <a:rPr lang="en-US" sz="2800" dirty="0"/>
              <a:t> (configuration (c))</a:t>
            </a:r>
          </a:p>
        </p:txBody>
      </p:sp>
      <p:sp>
        <p:nvSpPr>
          <p:cNvPr id="4" name="Content Placeholder 3">
            <a:extLst>
              <a:ext uri="{FF2B5EF4-FFF2-40B4-BE49-F238E27FC236}">
                <a16:creationId xmlns:a16="http://schemas.microsoft.com/office/drawing/2014/main" id="{9823FBAD-3B86-9D3A-D964-7C2EC027944D}"/>
              </a:ext>
            </a:extLst>
          </p:cNvPr>
          <p:cNvSpPr>
            <a:spLocks noGrp="1"/>
          </p:cNvSpPr>
          <p:nvPr>
            <p:ph sz="quarter" idx="13"/>
          </p:nvPr>
        </p:nvSpPr>
        <p:spPr>
          <a:xfrm>
            <a:off x="526784" y="2094992"/>
            <a:ext cx="7206426" cy="467239"/>
          </a:xfrm>
        </p:spPr>
        <p:txBody>
          <a:bodyPr wrap="square" lIns="0" tIns="18000" rIns="0" bIns="18000" anchor="ctr" anchorCtr="0">
            <a:spAutoFit/>
          </a:bodyPr>
          <a:lstStyle/>
          <a:p>
            <a:pPr marL="0" indent="0">
              <a:buNone/>
            </a:pPr>
            <a:r>
              <a:rPr lang="en-US" sz="2800" dirty="0"/>
              <a:t>Especially useful for read-only data and code</a:t>
            </a:r>
          </a:p>
        </p:txBody>
      </p:sp>
      <p:graphicFrame>
        <p:nvGraphicFramePr>
          <p:cNvPr id="17" name="Object 16" descr="A right headed arrow.">
            <a:extLst>
              <a:ext uri="{FF2B5EF4-FFF2-40B4-BE49-F238E27FC236}">
                <a16:creationId xmlns:a16="http://schemas.microsoft.com/office/drawing/2014/main" id="{4C1058DD-F8C5-AF1A-4890-4A96CB722420}"/>
              </a:ext>
            </a:extLst>
          </p:cNvPr>
          <p:cNvGraphicFramePr>
            <a:graphicFrameLocks noChangeAspect="1"/>
          </p:cNvGraphicFramePr>
          <p:nvPr>
            <p:extLst>
              <p:ext uri="{D42A27DB-BD31-4B8C-83A1-F6EECF244321}">
                <p14:modId xmlns:p14="http://schemas.microsoft.com/office/powerpoint/2010/main" val="3564523761"/>
              </p:ext>
            </p:extLst>
          </p:nvPr>
        </p:nvGraphicFramePr>
        <p:xfrm>
          <a:off x="7906373" y="2229792"/>
          <a:ext cx="396572" cy="215235"/>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7" name="Object 16" descr="A right headed arrow.">
                        <a:extLst>
                          <a:ext uri="{FF2B5EF4-FFF2-40B4-BE49-F238E27FC236}">
                            <a16:creationId xmlns:a16="http://schemas.microsoft.com/office/drawing/2014/main" id="{4C1058DD-F8C5-AF1A-4890-4A96CB722420}"/>
                          </a:ext>
                        </a:extLst>
                      </p:cNvPr>
                      <p:cNvPicPr/>
                      <p:nvPr/>
                    </p:nvPicPr>
                    <p:blipFill>
                      <a:blip r:embed="rId4"/>
                      <a:stretch>
                        <a:fillRect/>
                      </a:stretch>
                    </p:blipFill>
                    <p:spPr>
                      <a:xfrm>
                        <a:off x="7906373" y="2229792"/>
                        <a:ext cx="396572" cy="21523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D761347-F6D8-2A3B-C2E0-6A0AC1A8732F}"/>
              </a:ext>
            </a:extLst>
          </p:cNvPr>
          <p:cNvSpPr>
            <a:spLocks noGrp="1"/>
          </p:cNvSpPr>
          <p:nvPr>
            <p:ph sz="quarter" idx="14"/>
          </p:nvPr>
        </p:nvSpPr>
        <p:spPr>
          <a:xfrm>
            <a:off x="8544748" y="2093103"/>
            <a:ext cx="1348188" cy="467239"/>
          </a:xfrm>
        </p:spPr>
        <p:txBody>
          <a:bodyPr wrap="square" lIns="0" tIns="18000" rIns="0" bIns="18000" anchor="ctr" anchorCtr="0">
            <a:spAutoFit/>
          </a:bodyPr>
          <a:lstStyle/>
          <a:p>
            <a:pPr marL="0" indent="0">
              <a:buNone/>
            </a:pPr>
            <a:r>
              <a:rPr lang="en-US" sz="2800" dirty="0"/>
              <a:t>reduces</a:t>
            </a:r>
          </a:p>
        </p:txBody>
      </p:sp>
      <p:sp>
        <p:nvSpPr>
          <p:cNvPr id="6" name="Content Placeholder 5">
            <a:extLst>
              <a:ext uri="{FF2B5EF4-FFF2-40B4-BE49-F238E27FC236}">
                <a16:creationId xmlns:a16="http://schemas.microsoft.com/office/drawing/2014/main" id="{8B5FF40F-D894-0630-1FE0-352BCCB4AFCC}"/>
              </a:ext>
            </a:extLst>
          </p:cNvPr>
          <p:cNvSpPr>
            <a:spLocks noGrp="1"/>
          </p:cNvSpPr>
          <p:nvPr>
            <p:ph sz="quarter" idx="15"/>
          </p:nvPr>
        </p:nvSpPr>
        <p:spPr>
          <a:xfrm>
            <a:off x="518155" y="2616836"/>
            <a:ext cx="1676405" cy="467239"/>
          </a:xfrm>
        </p:spPr>
        <p:txBody>
          <a:bodyPr wrap="square" lIns="0" tIns="18000" rIns="0" bIns="18000" anchor="ctr" anchorCtr="0">
            <a:spAutoFit/>
          </a:bodyPr>
          <a:lstStyle/>
          <a:p>
            <a:pPr marL="0" indent="0">
              <a:buNone/>
            </a:pPr>
            <a:r>
              <a:rPr lang="en-US" sz="2800" dirty="0"/>
              <a:t>bus traffic</a:t>
            </a:r>
          </a:p>
        </p:txBody>
      </p:sp>
      <p:pic>
        <p:nvPicPr>
          <p:cNvPr id="11" name="Picture 10" descr="The figures labeled (a), (b), and (c) illustrate three bus-based multiprocessors without caching, with caching, and With caching and private memories.&#10;Long description is available in notes, Press F6.">
            <a:extLst>
              <a:ext uri="{FF2B5EF4-FFF2-40B4-BE49-F238E27FC236}">
                <a16:creationId xmlns:a16="http://schemas.microsoft.com/office/drawing/2014/main" id="{053A68C5-7E45-4D50-EA66-8550872AD91E}"/>
              </a:ext>
            </a:extLst>
          </p:cNvPr>
          <p:cNvPicPr>
            <a:picLocks noChangeAspect="1"/>
          </p:cNvPicPr>
          <p:nvPr/>
        </p:nvPicPr>
        <p:blipFill>
          <a:blip r:embed="rId5"/>
          <a:stretch>
            <a:fillRect/>
          </a:stretch>
        </p:blipFill>
        <p:spPr>
          <a:xfrm>
            <a:off x="2438239" y="3267861"/>
            <a:ext cx="7332768" cy="2077370"/>
          </a:xfrm>
          <a:prstGeom prst="rect">
            <a:avLst/>
          </a:prstGeom>
        </p:spPr>
      </p:pic>
      <p:sp>
        <p:nvSpPr>
          <p:cNvPr id="7" name="Content Placeholder 6">
            <a:extLst>
              <a:ext uri="{FF2B5EF4-FFF2-40B4-BE49-F238E27FC236}">
                <a16:creationId xmlns:a16="http://schemas.microsoft.com/office/drawing/2014/main" id="{540E51BB-C55E-5568-8F24-E02D29A9C25E}"/>
              </a:ext>
            </a:extLst>
          </p:cNvPr>
          <p:cNvSpPr>
            <a:spLocks noGrp="1"/>
          </p:cNvSpPr>
          <p:nvPr>
            <p:ph sz="quarter" idx="16"/>
          </p:nvPr>
        </p:nvSpPr>
        <p:spPr>
          <a:xfrm>
            <a:off x="2082623" y="5726894"/>
            <a:ext cx="8017966" cy="590349"/>
          </a:xfrm>
        </p:spPr>
        <p:txBody>
          <a:bodyPr wrap="square" lIns="0" tIns="18000" rIns="0" bIns="18000" anchor="ctr" anchorCtr="0">
            <a:spAutoFit/>
          </a:bodyPr>
          <a:lstStyle/>
          <a:p>
            <a:pPr marL="0" indent="0">
              <a:buNone/>
            </a:pPr>
            <a:r>
              <a:rPr lang="en-US" sz="1800" dirty="0"/>
              <a:t>Figure 8.2 Bus-based multiprocessors. (a) Without caching. (b) With caching. (c) With caching and private memories.</a:t>
            </a:r>
          </a:p>
        </p:txBody>
      </p:sp>
    </p:spTree>
    <p:extLst>
      <p:ext uri="{BB962C8B-B14F-4D97-AF65-F5344CB8AC3E}">
        <p14:creationId xmlns:p14="http://schemas.microsoft.com/office/powerpoint/2010/main" val="3620435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3710-279B-C36C-0C77-AE1F695D2086}"/>
              </a:ext>
            </a:extLst>
          </p:cNvPr>
          <p:cNvSpPr>
            <a:spLocks noGrp="1"/>
          </p:cNvSpPr>
          <p:nvPr>
            <p:ph type="title"/>
          </p:nvPr>
        </p:nvSpPr>
        <p:spPr>
          <a:xfrm>
            <a:off x="523315" y="298650"/>
            <a:ext cx="11152748" cy="559572"/>
          </a:xfrm>
        </p:spPr>
        <p:txBody>
          <a:bodyPr wrap="square" lIns="0" tIns="18000" rIns="0" bIns="18000" anchor="ctr" anchorCtr="0">
            <a:spAutoFit/>
          </a:bodyPr>
          <a:lstStyle/>
          <a:p>
            <a:r>
              <a:rPr lang="en-US" sz="3400" dirty="0"/>
              <a:t>Object-based Middleware</a:t>
            </a:r>
          </a:p>
        </p:txBody>
      </p:sp>
      <p:sp>
        <p:nvSpPr>
          <p:cNvPr id="3" name="Content Placeholder 2">
            <a:extLst>
              <a:ext uri="{FF2B5EF4-FFF2-40B4-BE49-F238E27FC236}">
                <a16:creationId xmlns:a16="http://schemas.microsoft.com/office/drawing/2014/main" id="{E23DFACB-2D96-F5AB-6FF9-F6DC9750F740}"/>
              </a:ext>
            </a:extLst>
          </p:cNvPr>
          <p:cNvSpPr>
            <a:spLocks noGrp="1"/>
          </p:cNvSpPr>
          <p:nvPr>
            <p:ph sz="quarter" idx="12"/>
          </p:nvPr>
        </p:nvSpPr>
        <p:spPr>
          <a:xfrm>
            <a:off x="520369" y="1091734"/>
            <a:ext cx="11155694" cy="898126"/>
          </a:xfrm>
        </p:spPr>
        <p:txBody>
          <a:bodyPr wrap="square" lIns="0" tIns="18000" rIns="0" bIns="18000" anchor="ctr" anchorCtr="0">
            <a:spAutoFit/>
          </a:bodyPr>
          <a:lstStyle/>
          <a:p>
            <a:pPr marL="0" indent="0">
              <a:spcBef>
                <a:spcPts val="600"/>
              </a:spcBef>
              <a:buNone/>
            </a:pPr>
            <a:r>
              <a:rPr lang="en-US" sz="2800" dirty="0"/>
              <a:t>Instead of saying everything is a document or a file, everything is an object</a:t>
            </a:r>
          </a:p>
        </p:txBody>
      </p:sp>
      <p:sp>
        <p:nvSpPr>
          <p:cNvPr id="4" name="Content Placeholder 3">
            <a:extLst>
              <a:ext uri="{FF2B5EF4-FFF2-40B4-BE49-F238E27FC236}">
                <a16:creationId xmlns:a16="http://schemas.microsoft.com/office/drawing/2014/main" id="{28B343D7-CE83-B954-6DE7-5D7A8F630A44}"/>
              </a:ext>
            </a:extLst>
          </p:cNvPr>
          <p:cNvSpPr>
            <a:spLocks noGrp="1"/>
          </p:cNvSpPr>
          <p:nvPr>
            <p:ph sz="quarter" idx="13"/>
          </p:nvPr>
        </p:nvSpPr>
        <p:spPr>
          <a:xfrm>
            <a:off x="525685" y="2088317"/>
            <a:ext cx="1387499" cy="467239"/>
          </a:xfrm>
        </p:spPr>
        <p:txBody>
          <a:bodyPr wrap="square" lIns="0" tIns="18000" rIns="0" bIns="18000" anchor="ctr" anchorCtr="0">
            <a:spAutoFit/>
          </a:bodyPr>
          <a:lstStyle/>
          <a:p>
            <a:pPr marL="0" indent="0">
              <a:spcBef>
                <a:spcPts val="600"/>
              </a:spcBef>
              <a:buNone/>
            </a:pPr>
            <a:r>
              <a:rPr lang="en-US" sz="2800" b="1" dirty="0"/>
              <a:t>Object</a:t>
            </a:r>
          </a:p>
        </p:txBody>
      </p:sp>
      <p:sp>
        <p:nvSpPr>
          <p:cNvPr id="5" name="Content Placeholder 4">
            <a:extLst>
              <a:ext uri="{FF2B5EF4-FFF2-40B4-BE49-F238E27FC236}">
                <a16:creationId xmlns:a16="http://schemas.microsoft.com/office/drawing/2014/main" id="{3420EE7B-FEBA-9A38-382E-34CB573CC9AF}"/>
              </a:ext>
            </a:extLst>
          </p:cNvPr>
          <p:cNvSpPr>
            <a:spLocks noGrp="1"/>
          </p:cNvSpPr>
          <p:nvPr>
            <p:ph sz="quarter" idx="14"/>
          </p:nvPr>
        </p:nvSpPr>
        <p:spPr>
          <a:xfrm>
            <a:off x="520135" y="2694566"/>
            <a:ext cx="11155928" cy="975070"/>
          </a:xfrm>
        </p:spPr>
        <p:txBody>
          <a:bodyPr wrap="square" lIns="0" tIns="18000" rIns="0" bIns="18000" anchor="ctr" anchorCtr="0">
            <a:spAutoFit/>
          </a:bodyPr>
          <a:lstStyle/>
          <a:p>
            <a:pPr marL="342900" indent="-342900">
              <a:spcBef>
                <a:spcPts val="600"/>
              </a:spcBef>
            </a:pPr>
            <a:r>
              <a:rPr lang="en-US" sz="2800" dirty="0"/>
              <a:t>A collection of variables bundled together with </a:t>
            </a:r>
          </a:p>
          <a:p>
            <a:pPr marL="342900" indent="-342900">
              <a:spcBef>
                <a:spcPts val="600"/>
              </a:spcBef>
            </a:pPr>
            <a:r>
              <a:rPr lang="en-US" sz="2800" dirty="0"/>
              <a:t>A set of methods</a:t>
            </a:r>
          </a:p>
        </p:txBody>
      </p:sp>
      <p:sp>
        <p:nvSpPr>
          <p:cNvPr id="25" name="Content Placeholder 24">
            <a:extLst>
              <a:ext uri="{FF2B5EF4-FFF2-40B4-BE49-F238E27FC236}">
                <a16:creationId xmlns:a16="http://schemas.microsoft.com/office/drawing/2014/main" id="{F7AD588F-70CA-2C42-146A-3488F2772059}"/>
              </a:ext>
            </a:extLst>
          </p:cNvPr>
          <p:cNvSpPr>
            <a:spLocks noGrp="1"/>
          </p:cNvSpPr>
          <p:nvPr>
            <p:ph sz="quarter" idx="16"/>
          </p:nvPr>
        </p:nvSpPr>
        <p:spPr>
          <a:xfrm>
            <a:off x="525686" y="3822280"/>
            <a:ext cx="11149533" cy="1521373"/>
          </a:xfrm>
        </p:spPr>
        <p:txBody>
          <a:bodyPr wrap="square" lIns="0" tIns="18000" rIns="0" bIns="18000" anchor="ctr" anchorCtr="0">
            <a:spAutoFit/>
          </a:bodyPr>
          <a:lstStyle/>
          <a:p>
            <a:pPr marL="0" indent="0">
              <a:buNone/>
            </a:pPr>
            <a:r>
              <a:rPr lang="en-US" sz="2800" dirty="0"/>
              <a:t>Best known example: </a:t>
            </a:r>
            <a:r>
              <a:rPr lang="en-US" sz="2800" spc="-300" dirty="0"/>
              <a:t>C O R B </a:t>
            </a:r>
            <a:r>
              <a:rPr lang="en-US" sz="2800" dirty="0"/>
              <a:t>A (Common Object Request Broker Architecture)</a:t>
            </a:r>
          </a:p>
          <a:p>
            <a:pPr marL="0" indent="0">
              <a:buNone/>
            </a:pPr>
            <a:r>
              <a:rPr lang="en-US" sz="2800" dirty="0"/>
              <a:t>CORBA is (pretty much) dead now</a:t>
            </a:r>
          </a:p>
        </p:txBody>
      </p:sp>
    </p:spTree>
    <p:extLst>
      <p:ext uri="{BB962C8B-B14F-4D97-AF65-F5344CB8AC3E}">
        <p14:creationId xmlns:p14="http://schemas.microsoft.com/office/powerpoint/2010/main" val="38861481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3710-279B-C36C-0C77-AE1F695D2086}"/>
              </a:ext>
            </a:extLst>
          </p:cNvPr>
          <p:cNvSpPr>
            <a:spLocks noGrp="1"/>
          </p:cNvSpPr>
          <p:nvPr>
            <p:ph type="title"/>
          </p:nvPr>
        </p:nvSpPr>
        <p:spPr>
          <a:xfrm>
            <a:off x="523315" y="298469"/>
            <a:ext cx="11152748" cy="559572"/>
          </a:xfrm>
        </p:spPr>
        <p:txBody>
          <a:bodyPr wrap="square" lIns="0" tIns="18000" rIns="0" bIns="18000" anchor="ctr" anchorCtr="0">
            <a:spAutoFit/>
          </a:bodyPr>
          <a:lstStyle/>
          <a:p>
            <a:r>
              <a:rPr lang="en-US" sz="3400" dirty="0"/>
              <a:t>Coordination-Based Middleware: Linda (1)</a:t>
            </a:r>
          </a:p>
        </p:txBody>
      </p:sp>
      <p:sp>
        <p:nvSpPr>
          <p:cNvPr id="3" name="Content Placeholder 2">
            <a:extLst>
              <a:ext uri="{FF2B5EF4-FFF2-40B4-BE49-F238E27FC236}">
                <a16:creationId xmlns:a16="http://schemas.microsoft.com/office/drawing/2014/main" id="{E23DFACB-2D96-F5AB-6FF9-F6DC9750F740}"/>
              </a:ext>
            </a:extLst>
          </p:cNvPr>
          <p:cNvSpPr>
            <a:spLocks noGrp="1"/>
          </p:cNvSpPr>
          <p:nvPr>
            <p:ph sz="quarter" idx="12"/>
          </p:nvPr>
        </p:nvSpPr>
        <p:spPr>
          <a:xfrm>
            <a:off x="520369" y="1096664"/>
            <a:ext cx="11176412" cy="851959"/>
          </a:xfrm>
        </p:spPr>
        <p:txBody>
          <a:bodyPr wrap="square" lIns="0" tIns="18000" rIns="0" bIns="18000" anchor="ctr" anchorCtr="0">
            <a:spAutoFit/>
          </a:bodyPr>
          <a:lstStyle/>
          <a:p>
            <a:pPr marL="0" indent="0">
              <a:spcBef>
                <a:spcPts val="600"/>
              </a:spcBef>
              <a:buNone/>
            </a:pPr>
            <a:r>
              <a:rPr lang="en-US" sz="2400" dirty="0"/>
              <a:t>Processes communicate via </a:t>
            </a:r>
            <a:r>
              <a:rPr lang="en-US" sz="2400" b="1" dirty="0"/>
              <a:t>tuple space </a:t>
            </a:r>
            <a:r>
              <a:rPr lang="en-US" sz="2400" dirty="0"/>
              <a:t>(global to whole system)</a:t>
            </a:r>
          </a:p>
          <a:p>
            <a:pPr marL="0" indent="0">
              <a:spcBef>
                <a:spcPts val="600"/>
              </a:spcBef>
              <a:buNone/>
            </a:pPr>
            <a:r>
              <a:rPr lang="en-US" sz="2400" dirty="0"/>
              <a:t>Tuple is like a structure in C: fields</a:t>
            </a:r>
          </a:p>
        </p:txBody>
      </p:sp>
      <p:pic>
        <p:nvPicPr>
          <p:cNvPr id="46" name="Picture 45" descr="Operations of three Linda tuples.&#10;Long description is available in notes, press F6">
            <a:extLst>
              <a:ext uri="{FF2B5EF4-FFF2-40B4-BE49-F238E27FC236}">
                <a16:creationId xmlns:a16="http://schemas.microsoft.com/office/drawing/2014/main" id="{97B01157-E47E-79E1-E919-0B5C864B9091}"/>
              </a:ext>
            </a:extLst>
          </p:cNvPr>
          <p:cNvPicPr>
            <a:picLocks noChangeAspect="1"/>
          </p:cNvPicPr>
          <p:nvPr/>
        </p:nvPicPr>
        <p:blipFill>
          <a:blip r:embed="rId3"/>
          <a:stretch>
            <a:fillRect/>
          </a:stretch>
        </p:blipFill>
        <p:spPr>
          <a:xfrm>
            <a:off x="4016492" y="2136970"/>
            <a:ext cx="4159018" cy="1047129"/>
          </a:xfrm>
          <a:prstGeom prst="rect">
            <a:avLst/>
          </a:prstGeom>
        </p:spPr>
      </p:pic>
      <p:sp>
        <p:nvSpPr>
          <p:cNvPr id="4" name="Content Placeholder 3">
            <a:extLst>
              <a:ext uri="{FF2B5EF4-FFF2-40B4-BE49-F238E27FC236}">
                <a16:creationId xmlns:a16="http://schemas.microsoft.com/office/drawing/2014/main" id="{28B343D7-CE83-B954-6DE7-5D7A8F630A44}"/>
              </a:ext>
            </a:extLst>
          </p:cNvPr>
          <p:cNvSpPr>
            <a:spLocks noGrp="1"/>
          </p:cNvSpPr>
          <p:nvPr>
            <p:ph sz="quarter" idx="13"/>
          </p:nvPr>
        </p:nvSpPr>
        <p:spPr>
          <a:xfrm>
            <a:off x="4016492" y="3319957"/>
            <a:ext cx="3157315" cy="313350"/>
          </a:xfrm>
        </p:spPr>
        <p:txBody>
          <a:bodyPr wrap="square" lIns="0" tIns="18000" rIns="0" bIns="18000" anchor="ctr" anchorCtr="0">
            <a:spAutoFit/>
          </a:bodyPr>
          <a:lstStyle/>
          <a:p>
            <a:pPr marL="0" indent="0">
              <a:spcBef>
                <a:spcPts val="600"/>
              </a:spcBef>
              <a:buNone/>
            </a:pPr>
            <a:r>
              <a:rPr lang="en-US" sz="1800" dirty="0"/>
              <a:t>Figure 8.36 Three Linda tuples</a:t>
            </a:r>
          </a:p>
        </p:txBody>
      </p:sp>
      <p:sp>
        <p:nvSpPr>
          <p:cNvPr id="5" name="Content Placeholder 4">
            <a:extLst>
              <a:ext uri="{FF2B5EF4-FFF2-40B4-BE49-F238E27FC236}">
                <a16:creationId xmlns:a16="http://schemas.microsoft.com/office/drawing/2014/main" id="{3420EE7B-FEBA-9A38-382E-34CB573CC9AF}"/>
              </a:ext>
            </a:extLst>
          </p:cNvPr>
          <p:cNvSpPr>
            <a:spLocks noGrp="1"/>
          </p:cNvSpPr>
          <p:nvPr>
            <p:ph sz="quarter" idx="14"/>
          </p:nvPr>
        </p:nvSpPr>
        <p:spPr>
          <a:xfrm>
            <a:off x="520135" y="3783990"/>
            <a:ext cx="11176412" cy="1298235"/>
          </a:xfrm>
        </p:spPr>
        <p:txBody>
          <a:bodyPr wrap="square" lIns="0" tIns="18000" rIns="0" bIns="18000" anchor="ctr" anchorCtr="0">
            <a:spAutoFit/>
          </a:bodyPr>
          <a:lstStyle/>
          <a:p>
            <a:pPr marL="0" indent="0">
              <a:spcBef>
                <a:spcPts val="600"/>
              </a:spcBef>
              <a:buNone/>
            </a:pPr>
            <a:r>
              <a:rPr lang="en-US" sz="2400" b="1" dirty="0"/>
              <a:t>Operations:</a:t>
            </a:r>
          </a:p>
          <a:p>
            <a:pPr marL="0" indent="0">
              <a:spcBef>
                <a:spcPts val="600"/>
              </a:spcBef>
              <a:buNone/>
            </a:pPr>
            <a:r>
              <a:rPr lang="en-US" sz="2400" dirty="0"/>
              <a:t>out("</a:t>
            </a:r>
            <a:r>
              <a:rPr lang="en-US" sz="2400" dirty="0" err="1"/>
              <a:t>abc</a:t>
            </a:r>
            <a:r>
              <a:rPr lang="en-US" sz="2400" dirty="0"/>
              <a:t>", 2, 5) : puts tuple ("</a:t>
            </a:r>
            <a:r>
              <a:rPr lang="en-US" sz="2400" dirty="0" err="1"/>
              <a:t>abc</a:t>
            </a:r>
            <a:r>
              <a:rPr lang="en-US" sz="2400" dirty="0"/>
              <a:t>", 2, 5) in tuple space</a:t>
            </a:r>
          </a:p>
          <a:p>
            <a:pPr marL="0" indent="0">
              <a:spcBef>
                <a:spcPts val="600"/>
              </a:spcBef>
              <a:buNone/>
            </a:pPr>
            <a:r>
              <a:rPr lang="en-US" sz="2400" dirty="0"/>
              <a:t>in("</a:t>
            </a:r>
            <a:r>
              <a:rPr lang="en-US" sz="2400" dirty="0" err="1"/>
              <a:t>abc</a:t>
            </a:r>
            <a:r>
              <a:rPr lang="en-US" sz="2400" dirty="0"/>
              <a:t>", 2, ?</a:t>
            </a:r>
            <a:r>
              <a:rPr lang="en-US" sz="2400" dirty="0" err="1"/>
              <a:t>i</a:t>
            </a:r>
            <a:r>
              <a:rPr lang="en-US" sz="2400" dirty="0"/>
              <a:t>) : searches tuple space for match </a:t>
            </a:r>
          </a:p>
        </p:txBody>
      </p:sp>
      <p:graphicFrame>
        <p:nvGraphicFramePr>
          <p:cNvPr id="41" name="Object 40" descr="A right headed arrow.">
            <a:extLst>
              <a:ext uri="{FF2B5EF4-FFF2-40B4-BE49-F238E27FC236}">
                <a16:creationId xmlns:a16="http://schemas.microsoft.com/office/drawing/2014/main" id="{870C9B91-D93D-C228-BF38-7639D1408813}"/>
              </a:ext>
            </a:extLst>
          </p:cNvPr>
          <p:cNvGraphicFramePr>
            <a:graphicFrameLocks noChangeAspect="1"/>
          </p:cNvGraphicFramePr>
          <p:nvPr>
            <p:extLst>
              <p:ext uri="{D42A27DB-BD31-4B8C-83A1-F6EECF244321}">
                <p14:modId xmlns:p14="http://schemas.microsoft.com/office/powerpoint/2010/main" val="1791335258"/>
              </p:ext>
            </p:extLst>
          </p:nvPr>
        </p:nvGraphicFramePr>
        <p:xfrm>
          <a:off x="1888566" y="5245715"/>
          <a:ext cx="480001" cy="260434"/>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27" name="Object 26" descr="A right headed arrow.">
                        <a:extLst>
                          <a:ext uri="{FF2B5EF4-FFF2-40B4-BE49-F238E27FC236}">
                            <a16:creationId xmlns:a16="http://schemas.microsoft.com/office/drawing/2014/main" id="{0402EF58-0B3F-0CA5-3850-924CF1AFC492}"/>
                          </a:ext>
                        </a:extLst>
                      </p:cNvPr>
                      <p:cNvPicPr/>
                      <p:nvPr/>
                    </p:nvPicPr>
                    <p:blipFill>
                      <a:blip r:embed="rId5"/>
                      <a:stretch>
                        <a:fillRect/>
                      </a:stretch>
                    </p:blipFill>
                    <p:spPr>
                      <a:xfrm>
                        <a:off x="1888566" y="5245715"/>
                        <a:ext cx="480001" cy="260434"/>
                      </a:xfrm>
                      <a:prstGeom prst="rect">
                        <a:avLst/>
                      </a:prstGeom>
                    </p:spPr>
                  </p:pic>
                </p:oleObj>
              </mc:Fallback>
            </mc:AlternateContent>
          </a:graphicData>
        </a:graphic>
      </p:graphicFrame>
      <p:sp>
        <p:nvSpPr>
          <p:cNvPr id="25" name="Content Placeholder 24">
            <a:extLst>
              <a:ext uri="{FF2B5EF4-FFF2-40B4-BE49-F238E27FC236}">
                <a16:creationId xmlns:a16="http://schemas.microsoft.com/office/drawing/2014/main" id="{F7AD588F-70CA-2C42-146A-3488F2772059}"/>
              </a:ext>
            </a:extLst>
          </p:cNvPr>
          <p:cNvSpPr>
            <a:spLocks noGrp="1"/>
          </p:cNvSpPr>
          <p:nvPr>
            <p:ph sz="quarter" idx="16"/>
          </p:nvPr>
        </p:nvSpPr>
        <p:spPr>
          <a:xfrm>
            <a:off x="2491536" y="5148054"/>
            <a:ext cx="8916706" cy="405683"/>
          </a:xfrm>
        </p:spPr>
        <p:txBody>
          <a:bodyPr wrap="square" lIns="0" tIns="18000" rIns="0" bIns="18000" anchor="ctr" anchorCtr="0">
            <a:spAutoFit/>
          </a:bodyPr>
          <a:lstStyle/>
          <a:p>
            <a:pPr marL="0" indent="0">
              <a:buNone/>
            </a:pPr>
            <a:r>
              <a:rPr lang="en-US" sz="2400" dirty="0"/>
              <a:t>if found removes it from tuple space and assigns value to </a:t>
            </a:r>
            <a:r>
              <a:rPr lang="en-US" sz="2400" i="1" dirty="0" err="1"/>
              <a:t>i</a:t>
            </a:r>
            <a:endParaRPr lang="en-US" sz="2400" dirty="0"/>
          </a:p>
        </p:txBody>
      </p:sp>
      <p:graphicFrame>
        <p:nvGraphicFramePr>
          <p:cNvPr id="42" name="Object 41" descr="A right headed arrow.">
            <a:extLst>
              <a:ext uri="{FF2B5EF4-FFF2-40B4-BE49-F238E27FC236}">
                <a16:creationId xmlns:a16="http://schemas.microsoft.com/office/drawing/2014/main" id="{1A4BDAC4-6324-5094-626E-67CC4D7424AB}"/>
              </a:ext>
            </a:extLst>
          </p:cNvPr>
          <p:cNvGraphicFramePr>
            <a:graphicFrameLocks noChangeAspect="1"/>
          </p:cNvGraphicFramePr>
          <p:nvPr>
            <p:extLst>
              <p:ext uri="{D42A27DB-BD31-4B8C-83A1-F6EECF244321}">
                <p14:modId xmlns:p14="http://schemas.microsoft.com/office/powerpoint/2010/main" val="4238172201"/>
              </p:ext>
            </p:extLst>
          </p:nvPr>
        </p:nvGraphicFramePr>
        <p:xfrm>
          <a:off x="1910279" y="5718091"/>
          <a:ext cx="480001" cy="260434"/>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41" name="Object 40" descr="A right headed arrow.">
                        <a:extLst>
                          <a:ext uri="{FF2B5EF4-FFF2-40B4-BE49-F238E27FC236}">
                            <a16:creationId xmlns:a16="http://schemas.microsoft.com/office/drawing/2014/main" id="{870C9B91-D93D-C228-BF38-7639D1408813}"/>
                          </a:ext>
                        </a:extLst>
                      </p:cNvPr>
                      <p:cNvPicPr/>
                      <p:nvPr/>
                    </p:nvPicPr>
                    <p:blipFill>
                      <a:blip r:embed="rId5"/>
                      <a:stretch>
                        <a:fillRect/>
                      </a:stretch>
                    </p:blipFill>
                    <p:spPr>
                      <a:xfrm>
                        <a:off x="1910279" y="5718091"/>
                        <a:ext cx="480001" cy="260434"/>
                      </a:xfrm>
                      <a:prstGeom prst="rect">
                        <a:avLst/>
                      </a:prstGeom>
                    </p:spPr>
                  </p:pic>
                </p:oleObj>
              </mc:Fallback>
            </mc:AlternateContent>
          </a:graphicData>
        </a:graphic>
      </p:graphicFrame>
      <p:sp>
        <p:nvSpPr>
          <p:cNvPr id="26" name="Content Placeholder 25">
            <a:extLst>
              <a:ext uri="{FF2B5EF4-FFF2-40B4-BE49-F238E27FC236}">
                <a16:creationId xmlns:a16="http://schemas.microsoft.com/office/drawing/2014/main" id="{7E97EB48-463C-B069-7257-7FB60E0EB741}"/>
              </a:ext>
            </a:extLst>
          </p:cNvPr>
          <p:cNvSpPr>
            <a:spLocks noGrp="1"/>
          </p:cNvSpPr>
          <p:nvPr>
            <p:ph sz="quarter" idx="17"/>
          </p:nvPr>
        </p:nvSpPr>
        <p:spPr>
          <a:xfrm>
            <a:off x="2462961" y="5610069"/>
            <a:ext cx="9214689" cy="775015"/>
          </a:xfrm>
        </p:spPr>
        <p:txBody>
          <a:bodyPr wrap="square" lIns="0" tIns="18000" rIns="0" bIns="18000" anchor="ctr" anchorCtr="0">
            <a:spAutoFit/>
          </a:bodyPr>
          <a:lstStyle/>
          <a:p>
            <a:pPr marL="0" indent="0">
              <a:buNone/>
            </a:pPr>
            <a:r>
              <a:rPr lang="en-US" sz="2400" dirty="0"/>
              <a:t>if not, process suspended until some process generates a matching tuple </a:t>
            </a:r>
          </a:p>
        </p:txBody>
      </p:sp>
    </p:spTree>
    <p:extLst>
      <p:ext uri="{BB962C8B-B14F-4D97-AF65-F5344CB8AC3E}">
        <p14:creationId xmlns:p14="http://schemas.microsoft.com/office/powerpoint/2010/main" val="3853677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92762-7B2C-F24E-30FD-734E61223FE5}"/>
              </a:ext>
            </a:extLst>
          </p:cNvPr>
          <p:cNvSpPr>
            <a:spLocks noGrp="1"/>
          </p:cNvSpPr>
          <p:nvPr>
            <p:ph type="title"/>
          </p:nvPr>
        </p:nvSpPr>
        <p:spPr>
          <a:xfrm>
            <a:off x="523312" y="298470"/>
            <a:ext cx="11152751" cy="559572"/>
          </a:xfrm>
        </p:spPr>
        <p:txBody>
          <a:bodyPr wrap="square" lIns="0" tIns="18000" rIns="0" bIns="18000" anchor="ctr" anchorCtr="0">
            <a:spAutoFit/>
          </a:bodyPr>
          <a:lstStyle/>
          <a:p>
            <a:r>
              <a:rPr lang="en-US" sz="3400" dirty="0"/>
              <a:t>Coordination-Based Middleware: Linda (2)</a:t>
            </a:r>
          </a:p>
        </p:txBody>
      </p:sp>
      <p:sp>
        <p:nvSpPr>
          <p:cNvPr id="3" name="Content Placeholder 2">
            <a:extLst>
              <a:ext uri="{FF2B5EF4-FFF2-40B4-BE49-F238E27FC236}">
                <a16:creationId xmlns:a16="http://schemas.microsoft.com/office/drawing/2014/main" id="{8432F7B7-F589-D032-DE83-A7B24541E531}"/>
              </a:ext>
            </a:extLst>
          </p:cNvPr>
          <p:cNvSpPr>
            <a:spLocks noGrp="1"/>
          </p:cNvSpPr>
          <p:nvPr>
            <p:ph sz="quarter" idx="12"/>
          </p:nvPr>
        </p:nvSpPr>
        <p:spPr>
          <a:xfrm>
            <a:off x="523315" y="1238931"/>
            <a:ext cx="11144532" cy="467239"/>
          </a:xfrm>
        </p:spPr>
        <p:txBody>
          <a:bodyPr wrap="square" lIns="0" tIns="18000" rIns="0" bIns="18000" anchor="ctr" anchorCtr="0">
            <a:spAutoFit/>
          </a:bodyPr>
          <a:lstStyle/>
          <a:p>
            <a:pPr marL="0" indent="0">
              <a:spcBef>
                <a:spcPts val="0"/>
              </a:spcBef>
              <a:buSzPts val="2400"/>
              <a:buNone/>
            </a:pPr>
            <a:r>
              <a:rPr lang="en-US" sz="2800" dirty="0"/>
              <a:t>A match occurs if the following three conditions are all met:</a:t>
            </a:r>
          </a:p>
        </p:txBody>
      </p:sp>
      <p:sp>
        <p:nvSpPr>
          <p:cNvPr id="4" name="Content Placeholder 3">
            <a:extLst>
              <a:ext uri="{FF2B5EF4-FFF2-40B4-BE49-F238E27FC236}">
                <a16:creationId xmlns:a16="http://schemas.microsoft.com/office/drawing/2014/main" id="{2576DD63-32D1-1299-EB2A-A2F52138A07E}"/>
              </a:ext>
            </a:extLst>
          </p:cNvPr>
          <p:cNvSpPr>
            <a:spLocks noGrp="1"/>
          </p:cNvSpPr>
          <p:nvPr>
            <p:ph sz="quarter" idx="13"/>
          </p:nvPr>
        </p:nvSpPr>
        <p:spPr>
          <a:xfrm>
            <a:off x="524153" y="2081068"/>
            <a:ext cx="11143694" cy="1482901"/>
          </a:xfrm>
        </p:spPr>
        <p:txBody>
          <a:bodyPr wrap="square" lIns="0" tIns="18000" rIns="0" bIns="18000" anchor="ctr" anchorCtr="0">
            <a:spAutoFit/>
          </a:bodyPr>
          <a:lstStyle/>
          <a:p>
            <a:pPr marL="944118" lvl="1" indent="-457200">
              <a:buSzPts val="2400"/>
              <a:buFont typeface="+mj-lt"/>
              <a:buAutoNum type="arabicPeriod"/>
            </a:pPr>
            <a:r>
              <a:rPr lang="en-US" sz="2800" dirty="0"/>
              <a:t>Template and tuple have the same number of fields.</a:t>
            </a:r>
          </a:p>
          <a:p>
            <a:pPr marL="944118" lvl="1" indent="-457200">
              <a:buSzPts val="2400"/>
              <a:buFont typeface="+mj-lt"/>
              <a:buAutoNum type="arabicPeriod"/>
            </a:pPr>
            <a:r>
              <a:rPr lang="en-US" sz="2800" dirty="0"/>
              <a:t>Types of corresponding fields are equal.</a:t>
            </a:r>
          </a:p>
          <a:p>
            <a:pPr marL="944118" lvl="1" indent="-457200">
              <a:buSzPts val="2400"/>
              <a:buFont typeface="+mj-lt"/>
              <a:buAutoNum type="arabicPeriod"/>
            </a:pPr>
            <a:r>
              <a:rPr lang="en-US" sz="2800" dirty="0"/>
              <a:t>Each constant or variable in the template matches its tuple field.</a:t>
            </a:r>
          </a:p>
        </p:txBody>
      </p:sp>
    </p:spTree>
    <p:extLst>
      <p:ext uri="{BB962C8B-B14F-4D97-AF65-F5344CB8AC3E}">
        <p14:creationId xmlns:p14="http://schemas.microsoft.com/office/powerpoint/2010/main" val="711045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B99F-DB87-CD59-02D9-C483F5AA355D}"/>
              </a:ext>
            </a:extLst>
          </p:cNvPr>
          <p:cNvSpPr>
            <a:spLocks noGrp="1"/>
          </p:cNvSpPr>
          <p:nvPr>
            <p:ph type="title"/>
          </p:nvPr>
        </p:nvSpPr>
        <p:spPr>
          <a:xfrm>
            <a:off x="523315" y="286696"/>
            <a:ext cx="11152748" cy="559572"/>
          </a:xfrm>
        </p:spPr>
        <p:txBody>
          <a:bodyPr wrap="square" lIns="0" tIns="18000" rIns="0" bIns="18000" anchor="ctr" anchorCtr="0">
            <a:spAutoFit/>
          </a:bodyPr>
          <a:lstStyle/>
          <a:p>
            <a:r>
              <a:rPr lang="en-US" sz="3400" dirty="0"/>
              <a:t>Publish/Subscribe</a:t>
            </a:r>
          </a:p>
        </p:txBody>
      </p:sp>
      <p:pic>
        <p:nvPicPr>
          <p:cNvPr id="6" name="Picture 5" descr="The figure illustrates the publish or subscribe architecture.&#10;Long description is available in notes, Press F6.">
            <a:extLst>
              <a:ext uri="{FF2B5EF4-FFF2-40B4-BE49-F238E27FC236}">
                <a16:creationId xmlns:a16="http://schemas.microsoft.com/office/drawing/2014/main" id="{90C94221-5768-1C48-52D8-AB6AB03A7744}"/>
              </a:ext>
            </a:extLst>
          </p:cNvPr>
          <p:cNvPicPr>
            <a:picLocks noChangeAspect="1"/>
          </p:cNvPicPr>
          <p:nvPr/>
        </p:nvPicPr>
        <p:blipFill>
          <a:blip r:embed="rId3"/>
          <a:stretch>
            <a:fillRect/>
          </a:stretch>
        </p:blipFill>
        <p:spPr>
          <a:xfrm>
            <a:off x="1400047" y="1488989"/>
            <a:ext cx="9409838" cy="3288352"/>
          </a:xfrm>
          <a:prstGeom prst="rect">
            <a:avLst/>
          </a:prstGeom>
        </p:spPr>
      </p:pic>
      <p:sp>
        <p:nvSpPr>
          <p:cNvPr id="3" name="Content Placeholder 2">
            <a:extLst>
              <a:ext uri="{FF2B5EF4-FFF2-40B4-BE49-F238E27FC236}">
                <a16:creationId xmlns:a16="http://schemas.microsoft.com/office/drawing/2014/main" id="{9D37E157-10F8-132C-DD59-D8C52542A145}"/>
              </a:ext>
            </a:extLst>
          </p:cNvPr>
          <p:cNvSpPr>
            <a:spLocks noGrp="1"/>
          </p:cNvSpPr>
          <p:nvPr>
            <p:ph sz="quarter" idx="12"/>
          </p:nvPr>
        </p:nvSpPr>
        <p:spPr>
          <a:xfrm>
            <a:off x="3680573" y="5298320"/>
            <a:ext cx="4848785" cy="313350"/>
          </a:xfrm>
        </p:spPr>
        <p:txBody>
          <a:bodyPr wrap="square" lIns="0" tIns="18000" rIns="0" bIns="18000" anchor="ctr" anchorCtr="0">
            <a:spAutoFit/>
          </a:bodyPr>
          <a:lstStyle/>
          <a:p>
            <a:pPr marL="0" indent="0">
              <a:spcBef>
                <a:spcPts val="600"/>
              </a:spcBef>
              <a:buNone/>
            </a:pPr>
            <a:r>
              <a:rPr lang="en-US" sz="1800" dirty="0"/>
              <a:t>Figure 8.37 The publish/subscribe architecture.</a:t>
            </a:r>
            <a:endParaRPr lang="en-US" sz="1200" dirty="0"/>
          </a:p>
        </p:txBody>
      </p:sp>
    </p:spTree>
    <p:extLst>
      <p:ext uri="{BB962C8B-B14F-4D97-AF65-F5344CB8AC3E}">
        <p14:creationId xmlns:p14="http://schemas.microsoft.com/office/powerpoint/2010/main" val="525710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525685" y="303789"/>
            <a:ext cx="11150378" cy="559572"/>
          </a:xfrm>
        </p:spPr>
        <p:txBody>
          <a:bodyPr wrap="square" lIns="0" tIns="18000" rIns="0" bIns="18000" rtlCol="0" anchor="ctr" anchorCtr="0">
            <a:spAutoFit/>
          </a:bodyPr>
          <a:lstStyle/>
          <a:p>
            <a:pPr>
              <a:defRPr/>
            </a:pPr>
            <a:r>
              <a:rPr lang="en-US" dirty="0">
                <a:latin typeface="+mj-lt"/>
              </a:rPr>
              <a:t>Copyright</a:t>
            </a:r>
            <a:endParaRPr lang="en-US" b="0" dirty="0">
              <a:latin typeface="+mj-lt"/>
            </a:endParaRPr>
          </a:p>
        </p:txBody>
      </p:sp>
      <p:pic>
        <p:nvPicPr>
          <p:cNvPr id="47107" name="Picture Placeholder 9" descr="Warning">
            <a:extLst>
              <a:ext uri="{FF2B5EF4-FFF2-40B4-BE49-F238E27FC236}">
                <a16:creationId xmlns:a16="http://schemas.microsoft.com/office/drawing/2014/main" id="{39143CDC-0F5E-4B76-B367-735F3520DE4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523876" y="2704861"/>
            <a:ext cx="1269677" cy="1269677"/>
          </a:xfr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2036403" y="1866418"/>
            <a:ext cx="6676248" cy="3262432"/>
          </a:xfrm>
          <a:ln w="28575">
            <a:solidFill>
              <a:schemeClr val="tx1"/>
            </a:solidFill>
            <a:miter lim="800000"/>
            <a:headEnd/>
            <a:tailEnd/>
          </a:ln>
        </p:spPr>
        <p:txBody>
          <a:bodyPr wrap="square" lIns="274320" tIns="274320" rIns="274320" bIns="274320" numCol="1" anchor="ctr" anchorCtr="0" compatLnSpc="1">
            <a:prstTxWarp prst="textNoShape">
              <a:avLst/>
            </a:prstTxWarp>
            <a:spAutoFit/>
          </a:bodyPr>
          <a:lstStyle/>
          <a:p>
            <a:pPr marL="0" indent="0">
              <a:buNone/>
            </a:pPr>
            <a:r>
              <a:rPr lang="en-US" altLang="en-US" b="1"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9B0BE-2C29-62C1-18B6-0C24CFE066E5}"/>
              </a:ext>
            </a:extLst>
          </p:cNvPr>
          <p:cNvSpPr>
            <a:spLocks noGrp="1"/>
          </p:cNvSpPr>
          <p:nvPr>
            <p:ph type="title"/>
          </p:nvPr>
        </p:nvSpPr>
        <p:spPr>
          <a:xfrm>
            <a:off x="525767" y="297209"/>
            <a:ext cx="11150295" cy="559572"/>
          </a:xfrm>
        </p:spPr>
        <p:txBody>
          <a:bodyPr wrap="square" lIns="0" tIns="18000" rIns="0" bIns="18000" anchor="ctr" anchorCtr="0">
            <a:spAutoFit/>
          </a:bodyPr>
          <a:lstStyle/>
          <a:p>
            <a:r>
              <a:rPr lang="en-US" sz="3400" dirty="0"/>
              <a:t>Interconnects</a:t>
            </a:r>
          </a:p>
        </p:txBody>
      </p:sp>
      <p:sp>
        <p:nvSpPr>
          <p:cNvPr id="3" name="Content Placeholder 2">
            <a:extLst>
              <a:ext uri="{FF2B5EF4-FFF2-40B4-BE49-F238E27FC236}">
                <a16:creationId xmlns:a16="http://schemas.microsoft.com/office/drawing/2014/main" id="{D6FC3098-CB81-397A-58A9-FC646461EE0C}"/>
              </a:ext>
            </a:extLst>
          </p:cNvPr>
          <p:cNvSpPr>
            <a:spLocks noGrp="1"/>
          </p:cNvSpPr>
          <p:nvPr>
            <p:ph sz="quarter" idx="12"/>
          </p:nvPr>
        </p:nvSpPr>
        <p:spPr>
          <a:xfrm>
            <a:off x="523584" y="1023279"/>
            <a:ext cx="7639341" cy="436461"/>
          </a:xfrm>
        </p:spPr>
        <p:txBody>
          <a:bodyPr wrap="square" lIns="0" tIns="18000" rIns="0" bIns="18000" anchor="ctr" anchorCtr="0">
            <a:spAutoFit/>
          </a:bodyPr>
          <a:lstStyle/>
          <a:p>
            <a:pPr marL="0" indent="0">
              <a:buNone/>
            </a:pPr>
            <a:r>
              <a:rPr lang="en-US" sz="2600" dirty="0"/>
              <a:t>As no. of </a:t>
            </a:r>
            <a:r>
              <a:rPr lang="en-US" sz="2600" spc="-250" dirty="0"/>
              <a:t>C P U </a:t>
            </a:r>
            <a:r>
              <a:rPr lang="en-US" sz="2600" dirty="0"/>
              <a:t>s increases, bus becomes bottleneck</a:t>
            </a:r>
          </a:p>
        </p:txBody>
      </p:sp>
      <p:graphicFrame>
        <p:nvGraphicFramePr>
          <p:cNvPr id="17" name="Object 16" descr="A right headed arrow.">
            <a:extLst>
              <a:ext uri="{FF2B5EF4-FFF2-40B4-BE49-F238E27FC236}">
                <a16:creationId xmlns:a16="http://schemas.microsoft.com/office/drawing/2014/main" id="{AB0E72FC-42B2-7E8D-ED72-0EE3241AE5EF}"/>
              </a:ext>
            </a:extLst>
          </p:cNvPr>
          <p:cNvGraphicFramePr>
            <a:graphicFrameLocks noChangeAspect="1"/>
          </p:cNvGraphicFramePr>
          <p:nvPr>
            <p:extLst>
              <p:ext uri="{D42A27DB-BD31-4B8C-83A1-F6EECF244321}">
                <p14:modId xmlns:p14="http://schemas.microsoft.com/office/powerpoint/2010/main" val="3278957726"/>
              </p:ext>
            </p:extLst>
          </p:nvPr>
        </p:nvGraphicFramePr>
        <p:xfrm>
          <a:off x="8450081" y="1169301"/>
          <a:ext cx="321993" cy="236759"/>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7" name="Object 16" descr="A right headed arrow.">
                        <a:extLst>
                          <a:ext uri="{FF2B5EF4-FFF2-40B4-BE49-F238E27FC236}">
                            <a16:creationId xmlns:a16="http://schemas.microsoft.com/office/drawing/2014/main" id="{4C1058DD-F8C5-AF1A-4890-4A96CB722420}"/>
                          </a:ext>
                        </a:extLst>
                      </p:cNvPr>
                      <p:cNvPicPr/>
                      <p:nvPr/>
                    </p:nvPicPr>
                    <p:blipFill>
                      <a:blip r:embed="rId4"/>
                      <a:stretch>
                        <a:fillRect/>
                      </a:stretch>
                    </p:blipFill>
                    <p:spPr>
                      <a:xfrm>
                        <a:off x="8450081" y="1169301"/>
                        <a:ext cx="321993" cy="236759"/>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A524CD71-83E6-5B31-5CF7-57B55232AAAE}"/>
              </a:ext>
            </a:extLst>
          </p:cNvPr>
          <p:cNvSpPr>
            <a:spLocks noGrp="1"/>
          </p:cNvSpPr>
          <p:nvPr>
            <p:ph sz="quarter" idx="13"/>
          </p:nvPr>
        </p:nvSpPr>
        <p:spPr>
          <a:xfrm>
            <a:off x="9068009" y="1058115"/>
            <a:ext cx="2438192" cy="436461"/>
          </a:xfrm>
        </p:spPr>
        <p:txBody>
          <a:bodyPr wrap="square" lIns="0" tIns="18000" rIns="0" bIns="18000" anchor="ctr" anchorCtr="0">
            <a:spAutoFit/>
          </a:bodyPr>
          <a:lstStyle/>
          <a:p>
            <a:pPr marL="0" indent="0">
              <a:buNone/>
            </a:pPr>
            <a:r>
              <a:rPr lang="en-US" sz="2600" dirty="0"/>
              <a:t>need something</a:t>
            </a:r>
          </a:p>
        </p:txBody>
      </p:sp>
      <p:sp>
        <p:nvSpPr>
          <p:cNvPr id="5" name="Content Placeholder 4">
            <a:extLst>
              <a:ext uri="{FF2B5EF4-FFF2-40B4-BE49-F238E27FC236}">
                <a16:creationId xmlns:a16="http://schemas.microsoft.com/office/drawing/2014/main" id="{F005442A-BA7F-D094-2B2F-FB3AD3D0CC4B}"/>
              </a:ext>
            </a:extLst>
          </p:cNvPr>
          <p:cNvSpPr>
            <a:spLocks noGrp="1"/>
          </p:cNvSpPr>
          <p:nvPr>
            <p:ph sz="quarter" idx="14"/>
          </p:nvPr>
        </p:nvSpPr>
        <p:spPr>
          <a:xfrm>
            <a:off x="523519" y="1450930"/>
            <a:ext cx="826300" cy="436461"/>
          </a:xfrm>
        </p:spPr>
        <p:txBody>
          <a:bodyPr wrap="square" lIns="0" tIns="18000" rIns="0" bIns="18000" anchor="ctr" anchorCtr="0">
            <a:spAutoFit/>
          </a:bodyPr>
          <a:lstStyle/>
          <a:p>
            <a:pPr marL="0" indent="0">
              <a:buNone/>
            </a:pPr>
            <a:r>
              <a:rPr lang="en-US" sz="2600" dirty="0"/>
              <a:t>else</a:t>
            </a:r>
          </a:p>
        </p:txBody>
      </p:sp>
      <p:sp>
        <p:nvSpPr>
          <p:cNvPr id="6" name="Content Placeholder 5">
            <a:extLst>
              <a:ext uri="{FF2B5EF4-FFF2-40B4-BE49-F238E27FC236}">
                <a16:creationId xmlns:a16="http://schemas.microsoft.com/office/drawing/2014/main" id="{56AA5CCF-29BC-3339-BE1B-3CB49B617AC3}"/>
              </a:ext>
            </a:extLst>
          </p:cNvPr>
          <p:cNvSpPr>
            <a:spLocks noGrp="1"/>
          </p:cNvSpPr>
          <p:nvPr>
            <p:ph sz="quarter" idx="15"/>
          </p:nvPr>
        </p:nvSpPr>
        <p:spPr>
          <a:xfrm>
            <a:off x="525760" y="1947118"/>
            <a:ext cx="7799090" cy="436461"/>
          </a:xfrm>
        </p:spPr>
        <p:txBody>
          <a:bodyPr wrap="square" lIns="0" tIns="18000" rIns="0" bIns="18000" anchor="ctr" anchorCtr="0">
            <a:spAutoFit/>
          </a:bodyPr>
          <a:lstStyle/>
          <a:p>
            <a:pPr marL="0" indent="0">
              <a:buNone/>
            </a:pPr>
            <a:r>
              <a:rPr lang="en-US" sz="2600" dirty="0"/>
              <a:t>Example: </a:t>
            </a:r>
            <a:r>
              <a:rPr lang="en-US" sz="2600" spc="-250" dirty="0"/>
              <a:t>U M </a:t>
            </a:r>
            <a:r>
              <a:rPr lang="en-US" sz="2600" dirty="0"/>
              <a:t>A Multiprocessor with Crossbar Switch</a:t>
            </a:r>
          </a:p>
        </p:txBody>
      </p:sp>
      <p:pic>
        <p:nvPicPr>
          <p:cNvPr id="20" name="Picture 19" descr="The figures labeled (a), (b), and (c) illustrate an 8 multiply 8 crossbar switch, an open Crosspoint, and a closed Crosspoint.&#10;Long description is available in notes, Press F6.">
            <a:extLst>
              <a:ext uri="{FF2B5EF4-FFF2-40B4-BE49-F238E27FC236}">
                <a16:creationId xmlns:a16="http://schemas.microsoft.com/office/drawing/2014/main" id="{9A2D4489-6F8D-56F1-72E7-D878E26E58DC}"/>
              </a:ext>
            </a:extLst>
          </p:cNvPr>
          <p:cNvPicPr>
            <a:picLocks noChangeAspect="1"/>
          </p:cNvPicPr>
          <p:nvPr/>
        </p:nvPicPr>
        <p:blipFill>
          <a:blip r:embed="rId5"/>
          <a:stretch>
            <a:fillRect/>
          </a:stretch>
        </p:blipFill>
        <p:spPr>
          <a:xfrm>
            <a:off x="523352" y="2766969"/>
            <a:ext cx="4491537" cy="3345340"/>
          </a:xfrm>
          <a:prstGeom prst="rect">
            <a:avLst/>
          </a:prstGeom>
        </p:spPr>
      </p:pic>
      <p:sp>
        <p:nvSpPr>
          <p:cNvPr id="7" name="Content Placeholder 6">
            <a:extLst>
              <a:ext uri="{FF2B5EF4-FFF2-40B4-BE49-F238E27FC236}">
                <a16:creationId xmlns:a16="http://schemas.microsoft.com/office/drawing/2014/main" id="{B616378D-867D-5204-8F16-E4BB28FBE843}"/>
              </a:ext>
            </a:extLst>
          </p:cNvPr>
          <p:cNvSpPr>
            <a:spLocks noGrp="1"/>
          </p:cNvSpPr>
          <p:nvPr>
            <p:ph sz="quarter" idx="16"/>
          </p:nvPr>
        </p:nvSpPr>
        <p:spPr>
          <a:xfrm>
            <a:off x="5926046" y="2620007"/>
            <a:ext cx="1828800" cy="313350"/>
          </a:xfrm>
        </p:spPr>
        <p:txBody>
          <a:bodyPr wrap="square" lIns="0" tIns="18000" rIns="0" bIns="18000" anchor="ctr" anchorCtr="0">
            <a:spAutoFit/>
          </a:bodyPr>
          <a:lstStyle/>
          <a:p>
            <a:pPr marL="0" indent="0">
              <a:buNone/>
            </a:pPr>
            <a:r>
              <a:rPr lang="en-US" sz="1800" dirty="0"/>
              <a:t>Figure 8.3</a:t>
            </a:r>
          </a:p>
        </p:txBody>
      </p:sp>
      <p:sp>
        <p:nvSpPr>
          <p:cNvPr id="8" name="Content Placeholder 7">
            <a:extLst>
              <a:ext uri="{FF2B5EF4-FFF2-40B4-BE49-F238E27FC236}">
                <a16:creationId xmlns:a16="http://schemas.microsoft.com/office/drawing/2014/main" id="{E7FCA579-23D8-0DE1-19ED-B7FEF4C8B273}"/>
              </a:ext>
            </a:extLst>
          </p:cNvPr>
          <p:cNvSpPr>
            <a:spLocks noGrp="1"/>
          </p:cNvSpPr>
          <p:nvPr>
            <p:ph sz="quarter" idx="17"/>
          </p:nvPr>
        </p:nvSpPr>
        <p:spPr>
          <a:xfrm>
            <a:off x="5934671" y="3047901"/>
            <a:ext cx="631229" cy="313350"/>
          </a:xfrm>
        </p:spPr>
        <p:txBody>
          <a:bodyPr wrap="square" lIns="0" tIns="18000" rIns="0" bIns="18000" anchor="ctr" anchorCtr="0">
            <a:spAutoFit/>
          </a:bodyPr>
          <a:lstStyle/>
          <a:p>
            <a:pPr marL="0" indent="0">
              <a:buNone/>
            </a:pPr>
            <a:r>
              <a:rPr lang="en-US" sz="1800" dirty="0"/>
              <a:t>(a) An</a:t>
            </a:r>
          </a:p>
        </p:txBody>
      </p:sp>
      <p:graphicFrame>
        <p:nvGraphicFramePr>
          <p:cNvPr id="18" name="Object 17" descr="eight times eight">
            <a:extLst>
              <a:ext uri="{FF2B5EF4-FFF2-40B4-BE49-F238E27FC236}">
                <a16:creationId xmlns:a16="http://schemas.microsoft.com/office/drawing/2014/main" id="{D6CF8B96-7016-D6A3-CEF5-56F68BA016A3}"/>
              </a:ext>
            </a:extLst>
          </p:cNvPr>
          <p:cNvGraphicFramePr>
            <a:graphicFrameLocks noChangeAspect="1"/>
          </p:cNvGraphicFramePr>
          <p:nvPr>
            <p:extLst>
              <p:ext uri="{D42A27DB-BD31-4B8C-83A1-F6EECF244321}">
                <p14:modId xmlns:p14="http://schemas.microsoft.com/office/powerpoint/2010/main" val="142716838"/>
              </p:ext>
            </p:extLst>
          </p:nvPr>
        </p:nvGraphicFramePr>
        <p:xfrm>
          <a:off x="6640834" y="3066473"/>
          <a:ext cx="581559" cy="309641"/>
        </p:xfrm>
        <a:graphic>
          <a:graphicData uri="http://schemas.openxmlformats.org/presentationml/2006/ole">
            <mc:AlternateContent xmlns:mc="http://schemas.openxmlformats.org/markup-compatibility/2006">
              <mc:Choice xmlns:v="urn:schemas-microsoft-com:vml" Requires="v">
                <p:oleObj name="Equation" r:id="rId6" imgW="380880" imgH="203040" progId="Equation.DSMT4">
                  <p:embed/>
                </p:oleObj>
              </mc:Choice>
              <mc:Fallback>
                <p:oleObj name="Equation" r:id="rId6" imgW="380880" imgH="203040" progId="Equation.DSMT4">
                  <p:embed/>
                  <p:pic>
                    <p:nvPicPr>
                      <p:cNvPr id="17" name="Object 16" descr="A right headed arrow.">
                        <a:extLst>
                          <a:ext uri="{FF2B5EF4-FFF2-40B4-BE49-F238E27FC236}">
                            <a16:creationId xmlns:a16="http://schemas.microsoft.com/office/drawing/2014/main" id="{AB0E72FC-42B2-7E8D-ED72-0EE3241AE5EF}"/>
                          </a:ext>
                        </a:extLst>
                      </p:cNvPr>
                      <p:cNvPicPr/>
                      <p:nvPr/>
                    </p:nvPicPr>
                    <p:blipFill>
                      <a:blip r:embed="rId7"/>
                      <a:stretch>
                        <a:fillRect/>
                      </a:stretch>
                    </p:blipFill>
                    <p:spPr>
                      <a:xfrm>
                        <a:off x="6640834" y="3066473"/>
                        <a:ext cx="581559" cy="309641"/>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4CDD305A-5DCA-2D39-8995-BAFEFC38789E}"/>
              </a:ext>
            </a:extLst>
          </p:cNvPr>
          <p:cNvSpPr>
            <a:spLocks noGrp="1"/>
          </p:cNvSpPr>
          <p:nvPr>
            <p:ph sz="quarter" idx="18"/>
          </p:nvPr>
        </p:nvSpPr>
        <p:spPr>
          <a:xfrm>
            <a:off x="7284230" y="3023374"/>
            <a:ext cx="2653555" cy="313350"/>
          </a:xfrm>
        </p:spPr>
        <p:txBody>
          <a:bodyPr wrap="square" lIns="0" tIns="18000" rIns="0" bIns="18000" anchor="ctr" anchorCtr="0">
            <a:spAutoFit/>
          </a:bodyPr>
          <a:lstStyle/>
          <a:p>
            <a:pPr marL="0" indent="0">
              <a:buNone/>
            </a:pPr>
            <a:r>
              <a:rPr lang="en-US" sz="1800" dirty="0"/>
              <a:t>crossbar switch.</a:t>
            </a:r>
          </a:p>
        </p:txBody>
      </p:sp>
      <p:sp>
        <p:nvSpPr>
          <p:cNvPr id="10" name="Content Placeholder 9">
            <a:extLst>
              <a:ext uri="{FF2B5EF4-FFF2-40B4-BE49-F238E27FC236}">
                <a16:creationId xmlns:a16="http://schemas.microsoft.com/office/drawing/2014/main" id="{22B62D2F-B237-3D11-1DDE-FB7568A7E31A}"/>
              </a:ext>
            </a:extLst>
          </p:cNvPr>
          <p:cNvSpPr>
            <a:spLocks noGrp="1"/>
          </p:cNvSpPr>
          <p:nvPr>
            <p:ph sz="quarter" idx="19"/>
          </p:nvPr>
        </p:nvSpPr>
        <p:spPr>
          <a:xfrm>
            <a:off x="5941141" y="3412270"/>
            <a:ext cx="4087906" cy="590349"/>
          </a:xfrm>
        </p:spPr>
        <p:txBody>
          <a:bodyPr wrap="square" lIns="0" tIns="18000" rIns="0" bIns="18000" anchor="ctr" anchorCtr="0">
            <a:spAutoFit/>
          </a:bodyPr>
          <a:lstStyle/>
          <a:p>
            <a:pPr marL="0" indent="0">
              <a:spcBef>
                <a:spcPts val="0"/>
              </a:spcBef>
              <a:buSzPts val="1600"/>
              <a:buNone/>
            </a:pPr>
            <a:r>
              <a:rPr lang="en-US" sz="1800" dirty="0"/>
              <a:t>(b) An open </a:t>
            </a:r>
            <a:r>
              <a:rPr lang="en-US" sz="1800" dirty="0" err="1"/>
              <a:t>crosspoint</a:t>
            </a:r>
            <a:r>
              <a:rPr lang="en-US" sz="1800" dirty="0"/>
              <a:t>. </a:t>
            </a:r>
          </a:p>
          <a:p>
            <a:pPr marL="0" indent="0">
              <a:spcBef>
                <a:spcPts val="0"/>
              </a:spcBef>
              <a:buSzPts val="1600"/>
              <a:buNone/>
            </a:pPr>
            <a:r>
              <a:rPr lang="en-US" sz="1800" dirty="0"/>
              <a:t>(c) A closed </a:t>
            </a:r>
            <a:r>
              <a:rPr lang="en-US" sz="1800" dirty="0" err="1"/>
              <a:t>crosspoint</a:t>
            </a:r>
            <a:r>
              <a:rPr lang="en-US" sz="1800" dirty="0"/>
              <a:t>.</a:t>
            </a:r>
          </a:p>
        </p:txBody>
      </p:sp>
      <p:sp>
        <p:nvSpPr>
          <p:cNvPr id="11" name="Content Placeholder 10">
            <a:extLst>
              <a:ext uri="{FF2B5EF4-FFF2-40B4-BE49-F238E27FC236}">
                <a16:creationId xmlns:a16="http://schemas.microsoft.com/office/drawing/2014/main" id="{5E32C7EF-CA4E-FCD0-2427-9FBB81338D26}"/>
              </a:ext>
            </a:extLst>
          </p:cNvPr>
          <p:cNvSpPr>
            <a:spLocks noGrp="1"/>
          </p:cNvSpPr>
          <p:nvPr>
            <p:ph sz="quarter" idx="20"/>
          </p:nvPr>
        </p:nvSpPr>
        <p:spPr>
          <a:xfrm>
            <a:off x="5932428" y="4167047"/>
            <a:ext cx="5754481" cy="1375180"/>
          </a:xfrm>
        </p:spPr>
        <p:txBody>
          <a:bodyPr wrap="square" lIns="0" tIns="18000" rIns="0" bIns="18000" anchor="ctr" anchorCtr="0">
            <a:spAutoFit/>
          </a:bodyPr>
          <a:lstStyle/>
          <a:p>
            <a:pPr marL="0" indent="0">
              <a:spcBef>
                <a:spcPts val="600"/>
              </a:spcBef>
              <a:buNone/>
            </a:pPr>
            <a:r>
              <a:rPr lang="en-US" sz="1800" dirty="0"/>
              <a:t>Non blocking network: </a:t>
            </a:r>
          </a:p>
          <a:p>
            <a:pPr marL="486918" lvl="1" indent="0">
              <a:buNone/>
            </a:pPr>
            <a:r>
              <a:rPr lang="en-US" sz="1800" spc="-250" dirty="0"/>
              <a:t>C P </a:t>
            </a:r>
            <a:r>
              <a:rPr lang="en-US" sz="1800" dirty="0"/>
              <a:t>U never denied connection</a:t>
            </a:r>
          </a:p>
          <a:p>
            <a:pPr marL="486918" lvl="1" indent="0">
              <a:buNone/>
            </a:pPr>
            <a:r>
              <a:rPr lang="en-US" sz="1800" dirty="0"/>
              <a:t>No advance planning needed</a:t>
            </a:r>
          </a:p>
          <a:p>
            <a:pPr marL="0" indent="0">
              <a:spcBef>
                <a:spcPts val="600"/>
              </a:spcBef>
              <a:buNone/>
            </a:pPr>
            <a:r>
              <a:rPr lang="en-US" sz="1800" dirty="0"/>
              <a:t>Contention for memory still possible</a:t>
            </a:r>
          </a:p>
        </p:txBody>
      </p:sp>
    </p:spTree>
    <p:extLst>
      <p:ext uri="{BB962C8B-B14F-4D97-AF65-F5344CB8AC3E}">
        <p14:creationId xmlns:p14="http://schemas.microsoft.com/office/powerpoint/2010/main" val="705457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D246-6929-27C6-ED65-4DFF1F41AF17}"/>
              </a:ext>
            </a:extLst>
          </p:cNvPr>
          <p:cNvSpPr>
            <a:spLocks noGrp="1"/>
          </p:cNvSpPr>
          <p:nvPr>
            <p:ph type="title"/>
          </p:nvPr>
        </p:nvSpPr>
        <p:spPr>
          <a:xfrm>
            <a:off x="520131" y="289348"/>
            <a:ext cx="11155932" cy="1082792"/>
          </a:xfrm>
        </p:spPr>
        <p:txBody>
          <a:bodyPr wrap="square" lIns="0" tIns="18000" rIns="0" bIns="18000" anchor="ctr" anchorCtr="0">
            <a:spAutoFit/>
          </a:bodyPr>
          <a:lstStyle/>
          <a:p>
            <a:r>
              <a:rPr lang="en-US" sz="3400" spc="-500" dirty="0"/>
              <a:t>U M </a:t>
            </a:r>
            <a:r>
              <a:rPr lang="en-US" sz="3400" dirty="0"/>
              <a:t>A Multiprocessors Using Multistage Switching Networks (1) </a:t>
            </a:r>
            <a:endParaRPr lang="en-US" sz="2600" dirty="0"/>
          </a:p>
        </p:txBody>
      </p:sp>
      <p:sp>
        <p:nvSpPr>
          <p:cNvPr id="3" name="Content Placeholder 2">
            <a:extLst>
              <a:ext uri="{FF2B5EF4-FFF2-40B4-BE49-F238E27FC236}">
                <a16:creationId xmlns:a16="http://schemas.microsoft.com/office/drawing/2014/main" id="{99193E78-AA02-34FF-7482-5AEF75C5CF95}"/>
              </a:ext>
            </a:extLst>
          </p:cNvPr>
          <p:cNvSpPr>
            <a:spLocks noGrp="1"/>
          </p:cNvSpPr>
          <p:nvPr>
            <p:ph sz="quarter" idx="12"/>
          </p:nvPr>
        </p:nvSpPr>
        <p:spPr>
          <a:xfrm>
            <a:off x="523520" y="1487825"/>
            <a:ext cx="1017149" cy="405683"/>
          </a:xfrm>
        </p:spPr>
        <p:txBody>
          <a:bodyPr wrap="square" lIns="0" tIns="18000" rIns="0" bIns="18000" anchor="ctr" anchorCtr="0">
            <a:spAutoFit/>
          </a:bodyPr>
          <a:lstStyle/>
          <a:p>
            <a:pPr marL="0" indent="0">
              <a:buNone/>
            </a:pPr>
            <a:r>
              <a:rPr lang="en-US" sz="2400" b="1" dirty="0"/>
              <a:t>Simple</a:t>
            </a:r>
            <a:endParaRPr lang="en-US" sz="2400" dirty="0"/>
          </a:p>
        </p:txBody>
      </p:sp>
      <p:graphicFrame>
        <p:nvGraphicFramePr>
          <p:cNvPr id="17" name="Object 16" descr="2 times 2">
            <a:extLst>
              <a:ext uri="{FF2B5EF4-FFF2-40B4-BE49-F238E27FC236}">
                <a16:creationId xmlns:a16="http://schemas.microsoft.com/office/drawing/2014/main" id="{92065033-DD00-89E7-049A-83D6F31FF06F}"/>
              </a:ext>
            </a:extLst>
          </p:cNvPr>
          <p:cNvGraphicFramePr>
            <a:graphicFrameLocks noChangeAspect="1"/>
          </p:cNvGraphicFramePr>
          <p:nvPr>
            <p:extLst>
              <p:ext uri="{D42A27DB-BD31-4B8C-83A1-F6EECF244321}">
                <p14:modId xmlns:p14="http://schemas.microsoft.com/office/powerpoint/2010/main" val="3648868108"/>
              </p:ext>
            </p:extLst>
          </p:nvPr>
        </p:nvGraphicFramePr>
        <p:xfrm>
          <a:off x="1591986" y="1544623"/>
          <a:ext cx="580105" cy="370729"/>
        </p:xfrm>
        <a:graphic>
          <a:graphicData uri="http://schemas.openxmlformats.org/presentationml/2006/ole">
            <mc:AlternateContent xmlns:mc="http://schemas.openxmlformats.org/markup-compatibility/2006">
              <mc:Choice xmlns:v="urn:schemas-microsoft-com:vml" Requires="v">
                <p:oleObj name="Equation" r:id="rId3" imgW="317160" imgH="203040" progId="Equation.DSMT4">
                  <p:embed/>
                </p:oleObj>
              </mc:Choice>
              <mc:Fallback>
                <p:oleObj name="Equation" r:id="rId3" imgW="317160" imgH="203040" progId="Equation.DSMT4">
                  <p:embed/>
                  <p:pic>
                    <p:nvPicPr>
                      <p:cNvPr id="18" name="Object 17" descr="A right headed arrow.">
                        <a:extLst>
                          <a:ext uri="{FF2B5EF4-FFF2-40B4-BE49-F238E27FC236}">
                            <a16:creationId xmlns:a16="http://schemas.microsoft.com/office/drawing/2014/main" id="{D6CF8B96-7016-D6A3-CEF5-56F68BA016A3}"/>
                          </a:ext>
                        </a:extLst>
                      </p:cNvPr>
                      <p:cNvPicPr/>
                      <p:nvPr/>
                    </p:nvPicPr>
                    <p:blipFill>
                      <a:blip r:embed="rId4"/>
                      <a:stretch>
                        <a:fillRect/>
                      </a:stretch>
                    </p:blipFill>
                    <p:spPr>
                      <a:xfrm>
                        <a:off x="1591986" y="1544623"/>
                        <a:ext cx="580105" cy="370729"/>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5760BDC3-C3C2-7BB4-75BC-072D8FE37AE3}"/>
              </a:ext>
            </a:extLst>
          </p:cNvPr>
          <p:cNvSpPr>
            <a:spLocks noGrp="1"/>
          </p:cNvSpPr>
          <p:nvPr>
            <p:ph sz="quarter" idx="13"/>
          </p:nvPr>
        </p:nvSpPr>
        <p:spPr>
          <a:xfrm>
            <a:off x="2223408" y="1489351"/>
            <a:ext cx="1360591" cy="406480"/>
          </a:xfrm>
        </p:spPr>
        <p:txBody>
          <a:bodyPr wrap="square" lIns="0" tIns="18000" rIns="0" bIns="18000" anchor="ctr" anchorCtr="0">
            <a:spAutoFit/>
          </a:bodyPr>
          <a:lstStyle/>
          <a:p>
            <a:pPr marL="0" indent="0">
              <a:buNone/>
            </a:pPr>
            <a:r>
              <a:rPr lang="en-US" sz="2400" b="1" dirty="0"/>
              <a:t>switch:</a:t>
            </a:r>
            <a:endParaRPr lang="en-US" sz="2400" dirty="0"/>
          </a:p>
        </p:txBody>
      </p:sp>
      <p:sp>
        <p:nvSpPr>
          <p:cNvPr id="5" name="Content Placeholder 4">
            <a:extLst>
              <a:ext uri="{FF2B5EF4-FFF2-40B4-BE49-F238E27FC236}">
                <a16:creationId xmlns:a16="http://schemas.microsoft.com/office/drawing/2014/main" id="{F816C15B-3F1C-8E7E-04EB-37A246EF3B3E}"/>
              </a:ext>
            </a:extLst>
          </p:cNvPr>
          <p:cNvSpPr>
            <a:spLocks noGrp="1"/>
          </p:cNvSpPr>
          <p:nvPr>
            <p:ph sz="quarter" idx="14"/>
          </p:nvPr>
        </p:nvSpPr>
        <p:spPr>
          <a:xfrm>
            <a:off x="511505" y="1956292"/>
            <a:ext cx="11155932" cy="2560119"/>
          </a:xfrm>
        </p:spPr>
        <p:txBody>
          <a:bodyPr wrap="square" lIns="0" tIns="18000" rIns="0" bIns="18000" anchor="ctr" anchorCtr="0">
            <a:spAutoFit/>
          </a:bodyPr>
          <a:lstStyle/>
          <a:p>
            <a:pPr marL="342900" indent="-342900">
              <a:spcBef>
                <a:spcPts val="600"/>
              </a:spcBef>
              <a:buSzPts val="2000"/>
            </a:pPr>
            <a:r>
              <a:rPr lang="en-US" sz="2400" dirty="0"/>
              <a:t>Messages arriving at input ports switched to output ports connected to memory modules</a:t>
            </a:r>
          </a:p>
          <a:p>
            <a:pPr marL="342900" indent="-342900">
              <a:spcBef>
                <a:spcPts val="600"/>
              </a:spcBef>
              <a:buSzPts val="2000"/>
            </a:pPr>
            <a:r>
              <a:rPr lang="en-US" sz="2400" dirty="0"/>
              <a:t>Module indicates the memory module (here: X or Y)</a:t>
            </a:r>
          </a:p>
          <a:p>
            <a:pPr marL="342900" indent="-342900">
              <a:spcBef>
                <a:spcPts val="600"/>
              </a:spcBef>
              <a:buSzPts val="2000"/>
            </a:pPr>
            <a:r>
              <a:rPr lang="en-US" sz="2400" dirty="0"/>
              <a:t>Address is memory address</a:t>
            </a:r>
          </a:p>
          <a:p>
            <a:pPr marL="342900" indent="-342900">
              <a:spcBef>
                <a:spcPts val="600"/>
              </a:spcBef>
              <a:buSzPts val="2000"/>
            </a:pPr>
            <a:r>
              <a:rPr lang="en-US" sz="2400" dirty="0"/>
              <a:t>Opcode: R or W</a:t>
            </a:r>
          </a:p>
          <a:p>
            <a:pPr marL="342900" indent="-342900">
              <a:spcBef>
                <a:spcPts val="600"/>
              </a:spcBef>
              <a:buSzPts val="2000"/>
            </a:pPr>
            <a:r>
              <a:rPr lang="en-US" sz="2400" dirty="0"/>
              <a:t>Value: e.g., value to write</a:t>
            </a:r>
          </a:p>
        </p:txBody>
      </p:sp>
      <p:pic>
        <p:nvPicPr>
          <p:cNvPr id="20" name="Picture 19" descr="The figures labeled (a) and (b) illustrate a 2 multiply 2 switch with two input lines, A and B, and two output lines, X and Y, and a message format.&#10;Long description is available in notes, Press F6.">
            <a:extLst>
              <a:ext uri="{FF2B5EF4-FFF2-40B4-BE49-F238E27FC236}">
                <a16:creationId xmlns:a16="http://schemas.microsoft.com/office/drawing/2014/main" id="{AD69AE99-46CD-8696-92A2-90451DE4351C}"/>
              </a:ext>
            </a:extLst>
          </p:cNvPr>
          <p:cNvPicPr>
            <a:picLocks noChangeAspect="1"/>
          </p:cNvPicPr>
          <p:nvPr/>
        </p:nvPicPr>
        <p:blipFill>
          <a:blip r:embed="rId5"/>
          <a:stretch>
            <a:fillRect/>
          </a:stretch>
        </p:blipFill>
        <p:spPr>
          <a:xfrm>
            <a:off x="3885474" y="4569918"/>
            <a:ext cx="4421055" cy="861243"/>
          </a:xfrm>
          <a:prstGeom prst="rect">
            <a:avLst/>
          </a:prstGeom>
        </p:spPr>
      </p:pic>
      <p:sp>
        <p:nvSpPr>
          <p:cNvPr id="6" name="Content Placeholder 5">
            <a:extLst>
              <a:ext uri="{FF2B5EF4-FFF2-40B4-BE49-F238E27FC236}">
                <a16:creationId xmlns:a16="http://schemas.microsoft.com/office/drawing/2014/main" id="{5F2B28F0-11D6-90B8-1574-BCDEA3F6C739}"/>
              </a:ext>
            </a:extLst>
          </p:cNvPr>
          <p:cNvSpPr>
            <a:spLocks noGrp="1"/>
          </p:cNvSpPr>
          <p:nvPr>
            <p:ph sz="quarter" idx="15"/>
          </p:nvPr>
        </p:nvSpPr>
        <p:spPr>
          <a:xfrm>
            <a:off x="528838" y="5548770"/>
            <a:ext cx="1643253" cy="313350"/>
          </a:xfrm>
        </p:spPr>
        <p:txBody>
          <a:bodyPr wrap="square" lIns="0" tIns="18000" rIns="0" bIns="18000" anchor="ctr" anchorCtr="0">
            <a:spAutoFit/>
          </a:bodyPr>
          <a:lstStyle/>
          <a:p>
            <a:pPr marL="0" indent="0">
              <a:buNone/>
            </a:pPr>
            <a:r>
              <a:rPr lang="en-US" sz="1800" dirty="0"/>
              <a:t>Figure 8.4 (a) A</a:t>
            </a:r>
          </a:p>
        </p:txBody>
      </p:sp>
      <p:graphicFrame>
        <p:nvGraphicFramePr>
          <p:cNvPr id="18" name="Object 17" descr="2 times 2">
            <a:extLst>
              <a:ext uri="{FF2B5EF4-FFF2-40B4-BE49-F238E27FC236}">
                <a16:creationId xmlns:a16="http://schemas.microsoft.com/office/drawing/2014/main" id="{6B3499E8-55A4-72B8-3DF4-5FB0BA1D4DA3}"/>
              </a:ext>
            </a:extLst>
          </p:cNvPr>
          <p:cNvGraphicFramePr>
            <a:graphicFrameLocks noChangeAspect="1"/>
          </p:cNvGraphicFramePr>
          <p:nvPr>
            <p:extLst>
              <p:ext uri="{D42A27DB-BD31-4B8C-83A1-F6EECF244321}">
                <p14:modId xmlns:p14="http://schemas.microsoft.com/office/powerpoint/2010/main" val="1325510468"/>
              </p:ext>
            </p:extLst>
          </p:nvPr>
        </p:nvGraphicFramePr>
        <p:xfrm>
          <a:off x="2198518" y="5612312"/>
          <a:ext cx="395796" cy="252943"/>
        </p:xfrm>
        <a:graphic>
          <a:graphicData uri="http://schemas.openxmlformats.org/presentationml/2006/ole">
            <mc:AlternateContent xmlns:mc="http://schemas.openxmlformats.org/markup-compatibility/2006">
              <mc:Choice xmlns:v="urn:schemas-microsoft-com:vml" Requires="v">
                <p:oleObj name="Equation" r:id="rId6" imgW="317160" imgH="203040" progId="Equation.DSMT4">
                  <p:embed/>
                </p:oleObj>
              </mc:Choice>
              <mc:Fallback>
                <p:oleObj name="Equation" r:id="rId6" imgW="317160" imgH="203040" progId="Equation.DSMT4">
                  <p:embed/>
                  <p:pic>
                    <p:nvPicPr>
                      <p:cNvPr id="17" name="Object 16" descr="A right headed arrow.">
                        <a:extLst>
                          <a:ext uri="{FF2B5EF4-FFF2-40B4-BE49-F238E27FC236}">
                            <a16:creationId xmlns:a16="http://schemas.microsoft.com/office/drawing/2014/main" id="{92065033-DD00-89E7-049A-83D6F31FF06F}"/>
                          </a:ext>
                        </a:extLst>
                      </p:cNvPr>
                      <p:cNvPicPr/>
                      <p:nvPr/>
                    </p:nvPicPr>
                    <p:blipFill>
                      <a:blip r:embed="rId7"/>
                      <a:stretch>
                        <a:fillRect/>
                      </a:stretch>
                    </p:blipFill>
                    <p:spPr>
                      <a:xfrm>
                        <a:off x="2198518" y="5612312"/>
                        <a:ext cx="395796" cy="252943"/>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5BED0DEC-2F4A-C64F-4DA5-75C0B04C4A6A}"/>
              </a:ext>
            </a:extLst>
          </p:cNvPr>
          <p:cNvSpPr>
            <a:spLocks noGrp="1"/>
          </p:cNvSpPr>
          <p:nvPr>
            <p:ph sz="quarter" idx="16"/>
          </p:nvPr>
        </p:nvSpPr>
        <p:spPr>
          <a:xfrm>
            <a:off x="2673350" y="5548770"/>
            <a:ext cx="9080500" cy="313350"/>
          </a:xfrm>
        </p:spPr>
        <p:txBody>
          <a:bodyPr wrap="square" lIns="0" tIns="18000" rIns="0" bIns="18000" anchor="ctr" anchorCtr="0">
            <a:spAutoFit/>
          </a:bodyPr>
          <a:lstStyle/>
          <a:p>
            <a:pPr marL="0" indent="0">
              <a:buNone/>
            </a:pPr>
            <a:r>
              <a:rPr lang="en-US" sz="1800" dirty="0"/>
              <a:t>switch with two input lines, A and B, and two output lines, X and Y. (b) A message format.</a:t>
            </a:r>
          </a:p>
        </p:txBody>
      </p:sp>
    </p:spTree>
    <p:extLst>
      <p:ext uri="{BB962C8B-B14F-4D97-AF65-F5344CB8AC3E}">
        <p14:creationId xmlns:p14="http://schemas.microsoft.com/office/powerpoint/2010/main" val="353053091"/>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4288</TotalTime>
  <Words>12086</Words>
  <Application>Microsoft Office PowerPoint</Application>
  <PresentationFormat>Widescreen</PresentationFormat>
  <Paragraphs>589</Paragraphs>
  <Slides>74</Slides>
  <Notes>49</Notes>
  <HiddenSlides>2</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80" baseType="lpstr">
      <vt:lpstr>Arial</vt:lpstr>
      <vt:lpstr>Verdana</vt:lpstr>
      <vt:lpstr>Times New Roman</vt:lpstr>
      <vt:lpstr>USHE</vt:lpstr>
      <vt:lpstr>USHE_slide options</vt:lpstr>
      <vt:lpstr>Equation</vt:lpstr>
      <vt:lpstr>Modern Operating Systems</vt:lpstr>
      <vt:lpstr>Multiprocessors (1)</vt:lpstr>
      <vt:lpstr>Multiprocessors (2)</vt:lpstr>
      <vt:lpstr>Multiple Processor Systems</vt:lpstr>
      <vt:lpstr>Multiprocessor Hardware</vt:lpstr>
      <vt:lpstr>Multiprocessor Hardware: Bus (1)</vt:lpstr>
      <vt:lpstr>Multiprocessor Hardware: Bus (2)</vt:lpstr>
      <vt:lpstr>Interconnects</vt:lpstr>
      <vt:lpstr>U M A Multiprocessors Using Multistage Switching Networks (1) </vt:lpstr>
      <vt:lpstr>U M A Multiprocessors Using Multistage Switching Networks (2)</vt:lpstr>
      <vt:lpstr>N U M A Multiprocessors</vt:lpstr>
      <vt:lpstr>Two Types</vt:lpstr>
      <vt:lpstr>C C N U M A Multiprocessors: Directory-Based (1)</vt:lpstr>
      <vt:lpstr>C C N U M A Multiprocessors: Directory-Based (2)</vt:lpstr>
      <vt:lpstr>C C N U M A Multiprocessors: Directory-Based (3)</vt:lpstr>
      <vt:lpstr>C C N U M A Multiprocessors: Directory-Based (4)</vt:lpstr>
      <vt:lpstr>Multicore Processors</vt:lpstr>
      <vt:lpstr>Snooping</vt:lpstr>
      <vt:lpstr>Simultaneous Multithreading (S M T)</vt:lpstr>
      <vt:lpstr>Multiprocessor Chip with Four Cores and Graphics</vt:lpstr>
      <vt:lpstr>Multiprocessor Operating System Types: Each C P U Has Its Own Operating System</vt:lpstr>
      <vt:lpstr>Leader-Follower Multiprocessors</vt:lpstr>
      <vt:lpstr>Symmetric Multiprocessors</vt:lpstr>
      <vt:lpstr>Multiprocessor Synchronization (1)</vt:lpstr>
      <vt:lpstr>Multiprocessor Synchronization (2)</vt:lpstr>
      <vt:lpstr>Time Sharing</vt:lpstr>
      <vt:lpstr>Space Sharing (1)</vt:lpstr>
      <vt:lpstr>Space Sharing (2)</vt:lpstr>
      <vt:lpstr>Gang Scheduling (1)</vt:lpstr>
      <vt:lpstr>Gang Scheduling (2)</vt:lpstr>
      <vt:lpstr>Gang Scheduling (3)</vt:lpstr>
      <vt:lpstr>Scheduling for Security</vt:lpstr>
      <vt:lpstr>Multicomputers</vt:lpstr>
      <vt:lpstr>Interconnection Technology (1)</vt:lpstr>
      <vt:lpstr>Interconnection Technology (2)</vt:lpstr>
      <vt:lpstr>Interconnection Technology (3)</vt:lpstr>
      <vt:lpstr>Network Interfaces</vt:lpstr>
      <vt:lpstr>Low-Level Communication Software</vt:lpstr>
      <vt:lpstr>User-level Communication Software</vt:lpstr>
      <vt:lpstr>Blocking versus Nonblocking Calls (1)</vt:lpstr>
      <vt:lpstr>Blocking versus Nonblocking Calls (2)</vt:lpstr>
      <vt:lpstr>Remote Procedure (R P C) (1)</vt:lpstr>
      <vt:lpstr>Remote Procedure Call (2)</vt:lpstr>
      <vt:lpstr>Distributed Shared Memory (D S M) (1)</vt:lpstr>
      <vt:lpstr>Distributed Shared Memory (2)</vt:lpstr>
      <vt:lpstr>Distributed Shared Memory (3)</vt:lpstr>
      <vt:lpstr>Distributed Shared Memory (4)</vt:lpstr>
      <vt:lpstr>Distributed Shared Memory (5)</vt:lpstr>
      <vt:lpstr>False Sharing</vt:lpstr>
      <vt:lpstr>Processor Allocation Algorithms and Load Balancing</vt:lpstr>
      <vt:lpstr>Graph-Theoretic Deterministic Algorithm</vt:lpstr>
      <vt:lpstr>Sender-Initiated Distributed Heuristic Algorithm</vt:lpstr>
      <vt:lpstr>Distributed Systems</vt:lpstr>
      <vt:lpstr>Distributed Systems (1)</vt:lpstr>
      <vt:lpstr>Distributed Systems (2)</vt:lpstr>
      <vt:lpstr>Network Hardware Ethernet</vt:lpstr>
      <vt:lpstr>The Internet</vt:lpstr>
      <vt:lpstr>Network Services (1)</vt:lpstr>
      <vt:lpstr>Network Services (2)</vt:lpstr>
      <vt:lpstr>Network Protocols</vt:lpstr>
      <vt:lpstr>Middleware</vt:lpstr>
      <vt:lpstr>Document-Based Middleware (1)</vt:lpstr>
      <vt:lpstr>Document-Based Middleware (2)</vt:lpstr>
      <vt:lpstr>Document-Based Middleware (3)</vt:lpstr>
      <vt:lpstr>File-System-Based Middleware: Transfer Model (1)</vt:lpstr>
      <vt:lpstr>File-System-Based Middleware: Transfer Model (2)</vt:lpstr>
      <vt:lpstr>The Directory Hierarchy</vt:lpstr>
      <vt:lpstr>Naming Transparency</vt:lpstr>
      <vt:lpstr>Semantics of File Sharing</vt:lpstr>
      <vt:lpstr>Object-based Middleware</vt:lpstr>
      <vt:lpstr>Coordination-Based Middleware: Linda (1)</vt:lpstr>
      <vt:lpstr>Coordination-Based Middleware: Linda (2)</vt:lpstr>
      <vt:lpstr>Publish/Subscribe</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8</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hyperlinks and the raw URLs are placed in the Notes Pane.</dc:description>
  <cp:lastModifiedBy>Vinothini Radhakrishnan (Integra)</cp:lastModifiedBy>
  <cp:revision>319</cp:revision>
  <dcterms:modified xsi:type="dcterms:W3CDTF">2023-08-05T01:22:59Z</dcterms:modified>
</cp:coreProperties>
</file>